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05" r:id="rId3"/>
    <p:sldId id="258" r:id="rId4"/>
    <p:sldId id="259" r:id="rId5"/>
    <p:sldId id="260" r:id="rId6"/>
    <p:sldId id="261" r:id="rId7"/>
    <p:sldId id="262" r:id="rId8"/>
    <p:sldId id="263" r:id="rId9"/>
    <p:sldId id="264" r:id="rId10"/>
    <p:sldId id="265" r:id="rId11"/>
    <p:sldId id="268" r:id="rId12"/>
    <p:sldId id="269" r:id="rId13"/>
    <p:sldId id="295" r:id="rId14"/>
    <p:sldId id="296" r:id="rId15"/>
    <p:sldId id="297" r:id="rId16"/>
    <p:sldId id="298" r:id="rId17"/>
    <p:sldId id="299" r:id="rId18"/>
    <p:sldId id="300" r:id="rId19"/>
    <p:sldId id="293" r:id="rId20"/>
    <p:sldId id="294"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301" r:id="rId42"/>
    <p:sldId id="290" r:id="rId43"/>
    <p:sldId id="302" r:id="rId44"/>
    <p:sldId id="303" r:id="rId45"/>
    <p:sldId id="291" r:id="rId46"/>
    <p:sldId id="304" r:id="rId47"/>
    <p:sldId id="292"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0" autoAdjust="0"/>
    <p:restoredTop sz="94660"/>
  </p:normalViewPr>
  <p:slideViewPr>
    <p:cSldViewPr snapToGrid="0">
      <p:cViewPr varScale="1">
        <p:scale>
          <a:sx n="93" d="100"/>
          <a:sy n="93" d="100"/>
        </p:scale>
        <p:origin x="92" y="3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Content Placeholder 11">
            <a:extLst>
              <a:ext uri="{FF2B5EF4-FFF2-40B4-BE49-F238E27FC236}">
                <a16:creationId xmlns:a16="http://schemas.microsoft.com/office/drawing/2014/main" id="{B10A8505-9D7D-4193-9433-713A6B2FDF4A}"/>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3494"/>
            <a:ext cx="12198212" cy="6861494"/>
          </a:xfrm>
          <a:prstGeom prst="rect">
            <a:avLst/>
          </a:prstGeom>
        </p:spPr>
      </p:pic>
      <p:sp>
        <p:nvSpPr>
          <p:cNvPr id="2" name="Title 1">
            <a:extLst>
              <a:ext uri="{FF2B5EF4-FFF2-40B4-BE49-F238E27FC236}">
                <a16:creationId xmlns:a16="http://schemas.microsoft.com/office/drawing/2014/main" id="{1B0DDCDB-7380-4E65-8B5D-8C509F75DD86}"/>
              </a:ext>
            </a:extLst>
          </p:cNvPr>
          <p:cNvSpPr>
            <a:spLocks noGrp="1"/>
          </p:cNvSpPr>
          <p:nvPr>
            <p:ph type="ctrTitle"/>
          </p:nvPr>
        </p:nvSpPr>
        <p:spPr>
          <a:xfrm>
            <a:off x="5435814" y="1727274"/>
            <a:ext cx="6503253" cy="2387600"/>
          </a:xfrm>
        </p:spPr>
        <p:txBody>
          <a:bodyPr anchor="b"/>
          <a:lstStyle>
            <a:lvl1pPr algn="ctr">
              <a:defRPr sz="6000">
                <a:solidFill>
                  <a:schemeClr val="bg1"/>
                </a:solidFill>
                <a:latin typeface="Segoe UI" panose="020B0502040204020203" pitchFamily="34" charset="0"/>
                <a:cs typeface="Segoe UI" panose="020B0502040204020203" pitchFamily="34" charset="0"/>
              </a:defRPr>
            </a:lvl1pPr>
          </a:lstStyle>
          <a:p>
            <a:r>
              <a:rPr lang="en-US"/>
              <a:t>Click to edit Master title style</a:t>
            </a:r>
            <a:endParaRPr lang="en-GB" dirty="0"/>
          </a:p>
        </p:txBody>
      </p:sp>
      <p:sp>
        <p:nvSpPr>
          <p:cNvPr id="3" name="Subtitle 2">
            <a:extLst>
              <a:ext uri="{FF2B5EF4-FFF2-40B4-BE49-F238E27FC236}">
                <a16:creationId xmlns:a16="http://schemas.microsoft.com/office/drawing/2014/main" id="{2734FA4D-CEC6-427E-A169-869F80471ECC}"/>
              </a:ext>
            </a:extLst>
          </p:cNvPr>
          <p:cNvSpPr>
            <a:spLocks noGrp="1"/>
          </p:cNvSpPr>
          <p:nvPr>
            <p:ph type="subTitle" idx="1"/>
          </p:nvPr>
        </p:nvSpPr>
        <p:spPr>
          <a:xfrm>
            <a:off x="5866119" y="4133485"/>
            <a:ext cx="5642642" cy="1655762"/>
          </a:xfrm>
        </p:spPr>
        <p:txBody>
          <a:bodyPr/>
          <a:lstStyle>
            <a:lvl1pPr marL="0" indent="0" algn="ctr">
              <a:buNone/>
              <a:defRPr sz="2400">
                <a:solidFill>
                  <a:schemeClr val="bg1"/>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4" name="Date Placeholder 3">
            <a:extLst>
              <a:ext uri="{FF2B5EF4-FFF2-40B4-BE49-F238E27FC236}">
                <a16:creationId xmlns:a16="http://schemas.microsoft.com/office/drawing/2014/main" id="{F170B853-200B-41C4-B489-30AE450C73AC}"/>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5" name="Footer Placeholder 4">
            <a:extLst>
              <a:ext uri="{FF2B5EF4-FFF2-40B4-BE49-F238E27FC236}">
                <a16:creationId xmlns:a16="http://schemas.microsoft.com/office/drawing/2014/main" id="{2E210947-B9E4-43B9-8598-A6484EE9F9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54794-6B4B-4162-88C3-FA9C7AAD229E}"/>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3443966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DD471-48D5-4E41-A391-7ACA233E388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099A7FB-F0E4-4514-A281-79F547B4124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7D6F6ED-2DB7-4326-A3B4-FDFF39F97F13}"/>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5" name="Footer Placeholder 4">
            <a:extLst>
              <a:ext uri="{FF2B5EF4-FFF2-40B4-BE49-F238E27FC236}">
                <a16:creationId xmlns:a16="http://schemas.microsoft.com/office/drawing/2014/main" id="{FA6B4129-A793-46D5-B9AE-210B08AEEAE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305AE5C-D9BA-43F5-ADE7-E07309305AE7}"/>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3137281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D10ECD-9769-4F7C-9223-4694D10C3C9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2183481-B87C-47F3-AB5D-3316D3F57E4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2C6DC11-30D1-45F6-A7B8-4CAE0300CB1E}"/>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5" name="Footer Placeholder 4">
            <a:extLst>
              <a:ext uri="{FF2B5EF4-FFF2-40B4-BE49-F238E27FC236}">
                <a16:creationId xmlns:a16="http://schemas.microsoft.com/office/drawing/2014/main" id="{A85BC514-F40A-46CD-9F85-86124F25C08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BE1B499-536F-44DE-9F8A-6A6DE4F641EB}"/>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303212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813F7-3F6F-4E12-BE0D-59E24C646BD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D8AE0FB-472C-43EC-AA84-DE115CDAB92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91A8D74-1B2B-4C15-BAF9-1BEA33B835C6}"/>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5" name="Footer Placeholder 4">
            <a:extLst>
              <a:ext uri="{FF2B5EF4-FFF2-40B4-BE49-F238E27FC236}">
                <a16:creationId xmlns:a16="http://schemas.microsoft.com/office/drawing/2014/main" id="{3FAEBCE4-A0A1-4D44-B2DD-AFA51CAF8EF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AA7D68A-2790-4FB3-AD72-4C7EE5D5B892}"/>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3889017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D501B-C44B-4A1E-BE64-5159587253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83713380-972F-47DE-8CED-9711B6A23A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D13EA61-5B3A-4ED7-98A1-A21A1F1F6D1A}"/>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5" name="Footer Placeholder 4">
            <a:extLst>
              <a:ext uri="{FF2B5EF4-FFF2-40B4-BE49-F238E27FC236}">
                <a16:creationId xmlns:a16="http://schemas.microsoft.com/office/drawing/2014/main" id="{F743B0EE-005A-47D2-AC04-0EA01D58B5D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B87601D-DFC0-4F7B-B6B3-4B3691472931}"/>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1411594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26730-DE59-4397-924B-E62A8A0A5A0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56DB89D-F6FD-4E70-ABFC-F0C45B0075F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B4A4338-35F3-46B4-80AA-BA8AA2FE335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44AE431-AF6E-4336-B624-D198284691A6}"/>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6" name="Footer Placeholder 5">
            <a:extLst>
              <a:ext uri="{FF2B5EF4-FFF2-40B4-BE49-F238E27FC236}">
                <a16:creationId xmlns:a16="http://schemas.microsoft.com/office/drawing/2014/main" id="{1A979282-7E2D-4DF6-A675-B540DECB892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4F4211D-11D3-4B61-9AC3-9A3EB5A6A04F}"/>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1223305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8C33A-9D66-444C-9A10-AA651939845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6C1959B-79C3-47F7-8598-6CA54DA4B5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AD703DF-A72E-4D75-9E81-B569C638A2F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CEA5613-50CD-4B15-8728-217BB2B110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5779959-CB05-4619-B58D-B05D69A45BC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B54C976-589C-4F22-9E1A-D8656029B264}"/>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8" name="Footer Placeholder 7">
            <a:extLst>
              <a:ext uri="{FF2B5EF4-FFF2-40B4-BE49-F238E27FC236}">
                <a16:creationId xmlns:a16="http://schemas.microsoft.com/office/drawing/2014/main" id="{31E97F4B-E54A-46A7-B9D4-5507679BEBD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26F148C-E641-4922-BA5C-F5D2D3B167EA}"/>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3671013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BCD0-3BAE-46BA-A082-E0471803805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5C49DB6-B292-4128-89D8-A17D8675DB04}"/>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4" name="Footer Placeholder 3">
            <a:extLst>
              <a:ext uri="{FF2B5EF4-FFF2-40B4-BE49-F238E27FC236}">
                <a16:creationId xmlns:a16="http://schemas.microsoft.com/office/drawing/2014/main" id="{9245E35C-D5B8-4B5A-B034-45D714531C9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4EC3B75-5F46-4716-8947-E24E38ACD11A}"/>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2985279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411EAA-1760-4E12-B320-B8CE36B6E064}"/>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3" name="Footer Placeholder 2">
            <a:extLst>
              <a:ext uri="{FF2B5EF4-FFF2-40B4-BE49-F238E27FC236}">
                <a16:creationId xmlns:a16="http://schemas.microsoft.com/office/drawing/2014/main" id="{C5F98DCE-0C3D-4E2E-87BA-52C6F9C9A6FE}"/>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12A686B-DDD4-4098-9466-125C7C4D0772}"/>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2224690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F68A1-90AC-4E8D-82F5-293C36A7C6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D3F0AEF-5AF7-4A86-A25C-CCEB9B8D26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44F529E-C310-4670-8E1D-744496353D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49EDA3-6F76-4D84-96E5-9AF6D80E5839}"/>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6" name="Footer Placeholder 5">
            <a:extLst>
              <a:ext uri="{FF2B5EF4-FFF2-40B4-BE49-F238E27FC236}">
                <a16:creationId xmlns:a16="http://schemas.microsoft.com/office/drawing/2014/main" id="{CD73A858-2B45-4A52-A16E-E695F21BDEC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01B9178-F728-4ABF-A5E9-045834025C7B}"/>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167732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1C474-FC45-4F2E-9C1E-6A6E827A28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867673B-4900-41C9-8DA0-31EB902B49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8B3707AC-324E-47CC-9AA3-1BD6680CC5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89B1D98-A0AE-438C-B5A5-B47580025407}"/>
              </a:ext>
            </a:extLst>
          </p:cNvPr>
          <p:cNvSpPr>
            <a:spLocks noGrp="1"/>
          </p:cNvSpPr>
          <p:nvPr>
            <p:ph type="dt" sz="half" idx="10"/>
          </p:nvPr>
        </p:nvSpPr>
        <p:spPr/>
        <p:txBody>
          <a:bodyPr/>
          <a:lstStyle/>
          <a:p>
            <a:fld id="{D8BB09C2-4F0B-4DC6-9B56-53683BFCA8B4}" type="datetimeFigureOut">
              <a:rPr lang="en-GB" smtClean="0"/>
              <a:t>21/10/2018</a:t>
            </a:fld>
            <a:endParaRPr lang="en-GB"/>
          </a:p>
        </p:txBody>
      </p:sp>
      <p:sp>
        <p:nvSpPr>
          <p:cNvPr id="6" name="Footer Placeholder 5">
            <a:extLst>
              <a:ext uri="{FF2B5EF4-FFF2-40B4-BE49-F238E27FC236}">
                <a16:creationId xmlns:a16="http://schemas.microsoft.com/office/drawing/2014/main" id="{C1A5266A-C8AF-4687-9F08-35F30C67E1A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4CEB869-701C-4694-8E95-380A21D95EBA}"/>
              </a:ext>
            </a:extLst>
          </p:cNvPr>
          <p:cNvSpPr>
            <a:spLocks noGrp="1"/>
          </p:cNvSpPr>
          <p:nvPr>
            <p:ph type="sldNum" sz="quarter" idx="12"/>
          </p:nvPr>
        </p:nvSpPr>
        <p:spPr/>
        <p:txBody>
          <a:bodyPr/>
          <a:lstStyle/>
          <a:p>
            <a:fld id="{EBEEEBA0-1ED9-4DD2-B3C8-F66786121F81}" type="slidenum">
              <a:rPr lang="en-GB" smtClean="0"/>
              <a:t>‹#›</a:t>
            </a:fld>
            <a:endParaRPr lang="en-GB"/>
          </a:p>
        </p:txBody>
      </p:sp>
    </p:spTree>
    <p:extLst>
      <p:ext uri="{BB962C8B-B14F-4D97-AF65-F5344CB8AC3E}">
        <p14:creationId xmlns:p14="http://schemas.microsoft.com/office/powerpoint/2010/main" val="1664677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43E8EEA-888E-473D-8FCC-A4FCD1160CF7}"/>
              </a:ext>
            </a:extLst>
          </p:cNvPr>
          <p:cNvPicPr>
            <a:picLocks noChangeAspect="1"/>
          </p:cNvPicPr>
          <p:nvPr/>
        </p:nvPicPr>
        <p:blipFill rotWithShape="1">
          <a:blip r:embed="rId13" cstate="screen">
            <a:duotone>
              <a:schemeClr val="bg2">
                <a:shade val="45000"/>
                <a:satMod val="135000"/>
              </a:schemeClr>
              <a:prstClr val="white"/>
            </a:duotone>
            <a:extLst>
              <a:ext uri="{28A0092B-C50C-407E-A947-70E740481C1C}">
                <a14:useLocalDpi xmlns:a14="http://schemas.microsoft.com/office/drawing/2010/main"/>
              </a:ext>
            </a:extLst>
          </a:blip>
          <a:srcRect/>
          <a:stretch/>
        </p:blipFill>
        <p:spPr>
          <a:xfrm>
            <a:off x="0" y="-206734"/>
            <a:ext cx="7219784" cy="7064734"/>
          </a:xfrm>
          <a:prstGeom prst="rect">
            <a:avLst/>
          </a:prstGeom>
        </p:spPr>
      </p:pic>
      <p:sp>
        <p:nvSpPr>
          <p:cNvPr id="9" name="Rectangle 8">
            <a:extLst>
              <a:ext uri="{FF2B5EF4-FFF2-40B4-BE49-F238E27FC236}">
                <a16:creationId xmlns:a16="http://schemas.microsoft.com/office/drawing/2014/main" id="{C9AA7AE2-B949-4A25-A974-427BA3941C69}"/>
              </a:ext>
            </a:extLst>
          </p:cNvPr>
          <p:cNvSpPr/>
          <p:nvPr/>
        </p:nvSpPr>
        <p:spPr>
          <a:xfrm>
            <a:off x="0" y="0"/>
            <a:ext cx="12192000" cy="6858000"/>
          </a:xfrm>
          <a:prstGeom prst="rect">
            <a:avLst/>
          </a:prstGeom>
          <a:solidFill>
            <a:srgbClr val="FFFFFF">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Placeholder 1">
            <a:extLst>
              <a:ext uri="{FF2B5EF4-FFF2-40B4-BE49-F238E27FC236}">
                <a16:creationId xmlns:a16="http://schemas.microsoft.com/office/drawing/2014/main" id="{D28EAD90-85AE-46D2-A159-DD3215A3BB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dirty="0"/>
          </a:p>
        </p:txBody>
      </p:sp>
      <p:sp>
        <p:nvSpPr>
          <p:cNvPr id="3" name="Text Placeholder 2">
            <a:extLst>
              <a:ext uri="{FF2B5EF4-FFF2-40B4-BE49-F238E27FC236}">
                <a16:creationId xmlns:a16="http://schemas.microsoft.com/office/drawing/2014/main" id="{E4B26ECC-5C5C-4B8B-8BF9-A6C6BCA79C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DC95202D-FAB6-46FF-858F-29D4E54B8B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BB09C2-4F0B-4DC6-9B56-53683BFCA8B4}" type="datetimeFigureOut">
              <a:rPr lang="en-GB" smtClean="0"/>
              <a:t>21/10/2018</a:t>
            </a:fld>
            <a:endParaRPr lang="en-GB"/>
          </a:p>
        </p:txBody>
      </p:sp>
      <p:sp>
        <p:nvSpPr>
          <p:cNvPr id="5" name="Footer Placeholder 4">
            <a:extLst>
              <a:ext uri="{FF2B5EF4-FFF2-40B4-BE49-F238E27FC236}">
                <a16:creationId xmlns:a16="http://schemas.microsoft.com/office/drawing/2014/main" id="{31D4CD95-216A-4B65-AF1F-A60777B1F8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6448BB0-FFDB-4BA6-8D01-D52863FB3B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EEEBA0-1ED9-4DD2-B3C8-F66786121F81}" type="slidenum">
              <a:rPr lang="en-GB" smtClean="0"/>
              <a:t>‹#›</a:t>
            </a:fld>
            <a:endParaRPr lang="en-GB"/>
          </a:p>
        </p:txBody>
      </p:sp>
      <p:pic>
        <p:nvPicPr>
          <p:cNvPr id="11" name="Picture 10">
            <a:extLst>
              <a:ext uri="{FF2B5EF4-FFF2-40B4-BE49-F238E27FC236}">
                <a16:creationId xmlns:a16="http://schemas.microsoft.com/office/drawing/2014/main" id="{216469A2-2308-4928-9396-43F40B36668F}"/>
              </a:ext>
            </a:extLst>
          </p:cNvPr>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9649667" y="5549060"/>
            <a:ext cx="2389942" cy="1255806"/>
          </a:xfrm>
          <a:prstGeom prst="rect">
            <a:avLst/>
          </a:prstGeom>
        </p:spPr>
      </p:pic>
    </p:spTree>
    <p:extLst>
      <p:ext uri="{BB962C8B-B14F-4D97-AF65-F5344CB8AC3E}">
        <p14:creationId xmlns:p14="http://schemas.microsoft.com/office/powerpoint/2010/main" val="164496057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mailto:andy@Elastacloud.com" TargetMode="External"/><Relationship Id="rId2" Type="http://schemas.openxmlformats.org/officeDocument/2006/relationships/hyperlink" Target="mailto:Nottingham@Elastacloud.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4F355-4E36-49F6-9033-669C42F7F757}"/>
              </a:ext>
            </a:extLst>
          </p:cNvPr>
          <p:cNvSpPr>
            <a:spLocks noGrp="1"/>
          </p:cNvSpPr>
          <p:nvPr>
            <p:ph type="ctrTitle"/>
          </p:nvPr>
        </p:nvSpPr>
        <p:spPr/>
        <p:txBody>
          <a:bodyPr/>
          <a:lstStyle/>
          <a:p>
            <a:r>
              <a:rPr lang="en-GB" dirty="0"/>
              <a:t>Business Outcomes from AI</a:t>
            </a:r>
          </a:p>
        </p:txBody>
      </p:sp>
      <p:sp>
        <p:nvSpPr>
          <p:cNvPr id="3" name="Subtitle 2">
            <a:extLst>
              <a:ext uri="{FF2B5EF4-FFF2-40B4-BE49-F238E27FC236}">
                <a16:creationId xmlns:a16="http://schemas.microsoft.com/office/drawing/2014/main" id="{B1C12FB1-DADA-4568-8403-2D89AA7E5982}"/>
              </a:ext>
            </a:extLst>
          </p:cNvPr>
          <p:cNvSpPr>
            <a:spLocks noGrp="1"/>
          </p:cNvSpPr>
          <p:nvPr>
            <p:ph type="subTitle" idx="1"/>
          </p:nvPr>
        </p:nvSpPr>
        <p:spPr/>
        <p:txBody>
          <a:bodyPr/>
          <a:lstStyle/>
          <a:p>
            <a:r>
              <a:rPr lang="en-GB" dirty="0"/>
              <a:t>Business AI</a:t>
            </a:r>
          </a:p>
          <a:p>
            <a:r>
              <a:rPr lang="en-GB" dirty="0"/>
              <a:t>Executive AI</a:t>
            </a:r>
          </a:p>
          <a:p>
            <a:r>
              <a:rPr lang="en-GB" dirty="0"/>
              <a:t>Brand AI</a:t>
            </a:r>
          </a:p>
        </p:txBody>
      </p:sp>
    </p:spTree>
    <p:extLst>
      <p:ext uri="{BB962C8B-B14F-4D97-AF65-F5344CB8AC3E}">
        <p14:creationId xmlns:p14="http://schemas.microsoft.com/office/powerpoint/2010/main" val="3209605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BB76D-22AB-4181-81A0-52329DB84E78}"/>
              </a:ext>
            </a:extLst>
          </p:cNvPr>
          <p:cNvSpPr>
            <a:spLocks noGrp="1"/>
          </p:cNvSpPr>
          <p:nvPr>
            <p:ph type="title"/>
          </p:nvPr>
        </p:nvSpPr>
        <p:spPr/>
        <p:txBody>
          <a:bodyPr/>
          <a:lstStyle/>
          <a:p>
            <a:r>
              <a:rPr lang="en-GB" dirty="0"/>
              <a:t>Examples	</a:t>
            </a:r>
          </a:p>
        </p:txBody>
      </p:sp>
      <p:pic>
        <p:nvPicPr>
          <p:cNvPr id="1026" name="Picture 2" descr="https://static.wixstatic.com/media/dd5e8f_8f2fd372be1f434194817efb35ef3579~mv2.png/v1/fill/w_913,h_304,al_c,lg_1/dd5e8f_8f2fd372be1f434194817efb35ef3579~mv2.png">
            <a:extLst>
              <a:ext uri="{FF2B5EF4-FFF2-40B4-BE49-F238E27FC236}">
                <a16:creationId xmlns:a16="http://schemas.microsoft.com/office/drawing/2014/main" id="{E5677400-C020-40E1-BF02-208B1269BC9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838200" y="2250613"/>
            <a:ext cx="10515600" cy="3501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9911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40C85-51DC-4028-A3AC-E3135B95FA40}"/>
              </a:ext>
            </a:extLst>
          </p:cNvPr>
          <p:cNvSpPr>
            <a:spLocks noGrp="1"/>
          </p:cNvSpPr>
          <p:nvPr>
            <p:ph type="title"/>
          </p:nvPr>
        </p:nvSpPr>
        <p:spPr/>
        <p:txBody>
          <a:bodyPr/>
          <a:lstStyle/>
          <a:p>
            <a:r>
              <a:rPr lang="en-GB" dirty="0"/>
              <a:t>Mental Models</a:t>
            </a:r>
          </a:p>
        </p:txBody>
      </p:sp>
      <p:sp>
        <p:nvSpPr>
          <p:cNvPr id="3" name="Text Placeholder 2">
            <a:extLst>
              <a:ext uri="{FF2B5EF4-FFF2-40B4-BE49-F238E27FC236}">
                <a16:creationId xmlns:a16="http://schemas.microsoft.com/office/drawing/2014/main" id="{40463D49-88A1-4F27-8A25-0763B696C70E}"/>
              </a:ext>
            </a:extLst>
          </p:cNvPr>
          <p:cNvSpPr>
            <a:spLocks noGrp="1"/>
          </p:cNvSpPr>
          <p:nvPr>
            <p:ph type="body" idx="1"/>
          </p:nvPr>
        </p:nvSpPr>
        <p:spPr/>
        <p:txBody>
          <a:bodyPr/>
          <a:lstStyle/>
          <a:p>
            <a:r>
              <a:rPr lang="en-GB" dirty="0"/>
              <a:t>Dive deeper into strategic modelling with these mental models</a:t>
            </a:r>
          </a:p>
        </p:txBody>
      </p:sp>
    </p:spTree>
    <p:extLst>
      <p:ext uri="{BB962C8B-B14F-4D97-AF65-F5344CB8AC3E}">
        <p14:creationId xmlns:p14="http://schemas.microsoft.com/office/powerpoint/2010/main" val="3920801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D9D87-93FD-4479-A0DF-D61B3CFB1A3B}"/>
              </a:ext>
            </a:extLst>
          </p:cNvPr>
          <p:cNvSpPr>
            <a:spLocks noGrp="1"/>
          </p:cNvSpPr>
          <p:nvPr>
            <p:ph type="title"/>
          </p:nvPr>
        </p:nvSpPr>
        <p:spPr/>
        <p:txBody>
          <a:bodyPr/>
          <a:lstStyle/>
          <a:p>
            <a:r>
              <a:rPr lang="en-GB" dirty="0"/>
              <a:t>Mental Models</a:t>
            </a:r>
          </a:p>
        </p:txBody>
      </p:sp>
      <p:sp>
        <p:nvSpPr>
          <p:cNvPr id="3" name="Content Placeholder 2">
            <a:extLst>
              <a:ext uri="{FF2B5EF4-FFF2-40B4-BE49-F238E27FC236}">
                <a16:creationId xmlns:a16="http://schemas.microsoft.com/office/drawing/2014/main" id="{910C9404-BDEB-4CE6-8AEE-B74649ECCA51}"/>
              </a:ext>
            </a:extLst>
          </p:cNvPr>
          <p:cNvSpPr>
            <a:spLocks noGrp="1"/>
          </p:cNvSpPr>
          <p:nvPr>
            <p:ph idx="1"/>
          </p:nvPr>
        </p:nvSpPr>
        <p:spPr>
          <a:xfrm>
            <a:off x="838200" y="1825624"/>
            <a:ext cx="10515600" cy="4829557"/>
          </a:xfrm>
        </p:spPr>
        <p:txBody>
          <a:bodyPr>
            <a:normAutofit/>
          </a:bodyPr>
          <a:lstStyle/>
          <a:p>
            <a:pPr marL="0" indent="0">
              <a:buNone/>
            </a:pPr>
            <a:r>
              <a:rPr lang="en-GB" dirty="0"/>
              <a:t>In order to envision the transformation possibilities, adopt one of the following mental models. Without this, the complexity in transformation is in avoiding the bias of the achieved and conflating that with the achievable. </a:t>
            </a:r>
          </a:p>
          <a:p>
            <a:endParaRPr lang="en-GB" dirty="0"/>
          </a:p>
          <a:p>
            <a:endParaRPr lang="en-GB" dirty="0"/>
          </a:p>
          <a:p>
            <a:endParaRPr lang="en-GB" dirty="0"/>
          </a:p>
        </p:txBody>
      </p:sp>
    </p:spTree>
    <p:extLst>
      <p:ext uri="{BB962C8B-B14F-4D97-AF65-F5344CB8AC3E}">
        <p14:creationId xmlns:p14="http://schemas.microsoft.com/office/powerpoint/2010/main" val="1782368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5FA947-AF0E-488F-94A1-86721AD9C9C2}"/>
              </a:ext>
            </a:extLst>
          </p:cNvPr>
          <p:cNvPicPr>
            <a:picLocks noChangeAspect="1"/>
          </p:cNvPicPr>
          <p:nvPr/>
        </p:nvPicPr>
        <p:blipFill rotWithShape="1">
          <a:blip r:embed="rId2"/>
          <a:srcRect l="281"/>
          <a:stretch/>
        </p:blipFill>
        <p:spPr>
          <a:xfrm>
            <a:off x="0" y="2311405"/>
            <a:ext cx="12201759" cy="7569583"/>
          </a:xfrm>
          <a:prstGeom prst="rect">
            <a:avLst/>
          </a:prstGeom>
        </p:spPr>
      </p:pic>
      <p:sp>
        <p:nvSpPr>
          <p:cNvPr id="4" name="Title 3">
            <a:extLst>
              <a:ext uri="{FF2B5EF4-FFF2-40B4-BE49-F238E27FC236}">
                <a16:creationId xmlns:a16="http://schemas.microsoft.com/office/drawing/2014/main" id="{AF0B9DEF-7CB8-421A-9B2E-CA65EAA68A7D}"/>
              </a:ext>
            </a:extLst>
          </p:cNvPr>
          <p:cNvSpPr>
            <a:spLocks noGrp="1"/>
          </p:cNvSpPr>
          <p:nvPr>
            <p:ph type="title"/>
          </p:nvPr>
        </p:nvSpPr>
        <p:spPr>
          <a:xfrm>
            <a:off x="838200" y="818887"/>
            <a:ext cx="10515600" cy="1325563"/>
          </a:xfrm>
        </p:spPr>
        <p:txBody>
          <a:bodyPr>
            <a:normAutofit fontScale="90000"/>
          </a:bodyPr>
          <a:lstStyle/>
          <a:p>
            <a:r>
              <a:rPr lang="en-GB" b="1" dirty="0">
                <a:solidFill>
                  <a:schemeClr val="tx1">
                    <a:lumMod val="75000"/>
                    <a:lumOff val="25000"/>
                  </a:schemeClr>
                </a:solidFill>
                <a:effectLst>
                  <a:outerShdw blurRad="38100" dist="38100" dir="2700000" algn="tl">
                    <a:srgbClr val="000000">
                      <a:alpha val="43137"/>
                    </a:srgbClr>
                  </a:outerShdw>
                </a:effectLst>
              </a:rPr>
              <a:t>One Million Clerical Workers</a:t>
            </a:r>
            <a:br>
              <a:rPr lang="en-GB" b="1" dirty="0">
                <a:solidFill>
                  <a:schemeClr val="tx1">
                    <a:lumMod val="75000"/>
                    <a:lumOff val="25000"/>
                  </a:schemeClr>
                </a:solidFill>
                <a:effectLst>
                  <a:outerShdw blurRad="38100" dist="38100" dir="2700000" algn="tl">
                    <a:srgbClr val="000000">
                      <a:alpha val="43137"/>
                    </a:srgbClr>
                  </a:outerShdw>
                </a:effectLst>
              </a:rPr>
            </a:br>
            <a:r>
              <a:rPr lang="en-GB" dirty="0">
                <a:solidFill>
                  <a:schemeClr val="tx1">
                    <a:lumMod val="75000"/>
                    <a:lumOff val="25000"/>
                  </a:schemeClr>
                </a:solidFill>
                <a:effectLst>
                  <a:outerShdw blurRad="38100" dist="38100" dir="2700000" algn="tl">
                    <a:srgbClr val="000000">
                      <a:alpha val="43137"/>
                    </a:srgbClr>
                  </a:outerShdw>
                </a:effectLst>
              </a:rPr>
              <a:t>What is achievable with a million trained office workers?</a:t>
            </a:r>
            <a:br>
              <a:rPr lang="en-GB" dirty="0">
                <a:solidFill>
                  <a:schemeClr val="tx1">
                    <a:lumMod val="75000"/>
                    <a:lumOff val="25000"/>
                  </a:schemeClr>
                </a:solidFill>
                <a:effectLst>
                  <a:outerShdw blurRad="38100" dist="38100" dir="2700000" algn="tl">
                    <a:srgbClr val="000000">
                      <a:alpha val="43137"/>
                    </a:srgbClr>
                  </a:outerShdw>
                </a:effectLst>
              </a:rPr>
            </a:br>
            <a:endParaRPr lang="en-GB" dirty="0">
              <a:solidFill>
                <a:schemeClr val="tx1">
                  <a:lumMod val="75000"/>
                  <a:lumOff val="2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708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19DBB6-507E-479C-B747-1B5908429799}"/>
              </a:ext>
            </a:extLst>
          </p:cNvPr>
          <p:cNvPicPr>
            <a:picLocks noChangeAspect="1"/>
          </p:cNvPicPr>
          <p:nvPr/>
        </p:nvPicPr>
        <p:blipFill>
          <a:blip r:embed="rId2"/>
          <a:stretch>
            <a:fillRect/>
          </a:stretch>
        </p:blipFill>
        <p:spPr>
          <a:xfrm>
            <a:off x="0" y="0"/>
            <a:ext cx="6744689" cy="6858000"/>
          </a:xfrm>
          <a:prstGeom prst="rect">
            <a:avLst/>
          </a:prstGeom>
        </p:spPr>
      </p:pic>
      <p:sp>
        <p:nvSpPr>
          <p:cNvPr id="2" name="Title 1">
            <a:extLst>
              <a:ext uri="{FF2B5EF4-FFF2-40B4-BE49-F238E27FC236}">
                <a16:creationId xmlns:a16="http://schemas.microsoft.com/office/drawing/2014/main" id="{09353E3B-F4C3-4CF9-8438-8FB16FBE5D11}"/>
              </a:ext>
            </a:extLst>
          </p:cNvPr>
          <p:cNvSpPr>
            <a:spLocks noGrp="1"/>
          </p:cNvSpPr>
          <p:nvPr>
            <p:ph type="title"/>
          </p:nvPr>
        </p:nvSpPr>
        <p:spPr>
          <a:xfrm>
            <a:off x="6905554" y="1338792"/>
            <a:ext cx="4609111" cy="1325563"/>
          </a:xfrm>
        </p:spPr>
        <p:txBody>
          <a:bodyPr>
            <a:normAutofit fontScale="90000"/>
          </a:bodyPr>
          <a:lstStyle/>
          <a:p>
            <a:r>
              <a:rPr lang="en-GB" b="1" dirty="0">
                <a:solidFill>
                  <a:schemeClr val="tx1">
                    <a:lumMod val="75000"/>
                    <a:lumOff val="25000"/>
                  </a:schemeClr>
                </a:solidFill>
                <a:effectLst>
                  <a:outerShdw blurRad="38100" dist="38100" dir="2700000" algn="tl">
                    <a:srgbClr val="000000">
                      <a:alpha val="43137"/>
                    </a:srgbClr>
                  </a:outerShdw>
                </a:effectLst>
              </a:rPr>
              <a:t>Billy the Kid Reaction Times</a:t>
            </a:r>
            <a:br>
              <a:rPr lang="en-GB" b="1" dirty="0">
                <a:solidFill>
                  <a:schemeClr val="tx1">
                    <a:lumMod val="75000"/>
                    <a:lumOff val="25000"/>
                  </a:schemeClr>
                </a:solidFill>
                <a:effectLst>
                  <a:outerShdw blurRad="38100" dist="38100" dir="2700000" algn="tl">
                    <a:srgbClr val="000000">
                      <a:alpha val="43137"/>
                    </a:srgbClr>
                  </a:outerShdw>
                </a:effectLst>
              </a:rPr>
            </a:br>
            <a:r>
              <a:rPr lang="en-GB" dirty="0">
                <a:solidFill>
                  <a:schemeClr val="tx1">
                    <a:lumMod val="75000"/>
                    <a:lumOff val="25000"/>
                  </a:schemeClr>
                </a:solidFill>
                <a:effectLst>
                  <a:outerShdw blurRad="38100" dist="38100" dir="2700000" algn="tl">
                    <a:srgbClr val="000000">
                      <a:alpha val="43137"/>
                    </a:srgbClr>
                  </a:outerShdw>
                </a:effectLst>
              </a:rPr>
              <a:t>What if all workers can react and form a course of action in 1 millisecond? </a:t>
            </a:r>
          </a:p>
        </p:txBody>
      </p:sp>
    </p:spTree>
    <p:extLst>
      <p:ext uri="{BB962C8B-B14F-4D97-AF65-F5344CB8AC3E}">
        <p14:creationId xmlns:p14="http://schemas.microsoft.com/office/powerpoint/2010/main" val="3313229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F6FA0-E6D0-4337-A042-6645F152BDD1}"/>
              </a:ext>
            </a:extLst>
          </p:cNvPr>
          <p:cNvSpPr>
            <a:spLocks noGrp="1"/>
          </p:cNvSpPr>
          <p:nvPr>
            <p:ph type="title"/>
          </p:nvPr>
        </p:nvSpPr>
        <p:spPr>
          <a:xfrm>
            <a:off x="838200" y="983193"/>
            <a:ext cx="10515600" cy="1325563"/>
          </a:xfrm>
        </p:spPr>
        <p:txBody>
          <a:bodyPr>
            <a:normAutofit fontScale="90000"/>
          </a:bodyPr>
          <a:lstStyle/>
          <a:p>
            <a:r>
              <a:rPr lang="en-GB" b="1" dirty="0"/>
              <a:t>Auditable Actions</a:t>
            </a:r>
            <a:br>
              <a:rPr lang="en-GB" b="1" dirty="0"/>
            </a:br>
            <a:r>
              <a:rPr lang="en-GB" dirty="0"/>
              <a:t>What if all actions and their impact were measurable and qualified? </a:t>
            </a:r>
          </a:p>
        </p:txBody>
      </p:sp>
      <p:sp>
        <p:nvSpPr>
          <p:cNvPr id="3" name="Rectangle 2">
            <a:extLst>
              <a:ext uri="{FF2B5EF4-FFF2-40B4-BE49-F238E27FC236}">
                <a16:creationId xmlns:a16="http://schemas.microsoft.com/office/drawing/2014/main" id="{998D4A09-4BEA-4427-904B-CBEE72CA0727}"/>
              </a:ext>
            </a:extLst>
          </p:cNvPr>
          <p:cNvSpPr/>
          <p:nvPr/>
        </p:nvSpPr>
        <p:spPr>
          <a:xfrm>
            <a:off x="838200" y="3567838"/>
            <a:ext cx="6096000" cy="1477328"/>
          </a:xfrm>
          <a:prstGeom prst="rect">
            <a:avLst/>
          </a:prstGeom>
        </p:spPr>
        <p:txBody>
          <a:bodyPr>
            <a:spAutoFit/>
          </a:bodyPr>
          <a:lstStyle/>
          <a:p>
            <a:r>
              <a:rPr lang="en-GB" dirty="0">
                <a:solidFill>
                  <a:srgbClr val="333333"/>
                </a:solidFill>
                <a:latin typeface="helvetica neue"/>
              </a:rPr>
              <a:t>Great companies have high cultures of accountability, it comes with this culture of criticism […], and I think our culture is strong on that. </a:t>
            </a:r>
            <a:br>
              <a:rPr lang="en-GB" dirty="0"/>
            </a:br>
            <a:endParaRPr lang="en-GB" dirty="0"/>
          </a:p>
          <a:p>
            <a:r>
              <a:rPr lang="en-GB" dirty="0"/>
              <a:t>Steve Ballmer</a:t>
            </a:r>
          </a:p>
        </p:txBody>
      </p:sp>
    </p:spTree>
    <p:extLst>
      <p:ext uri="{BB962C8B-B14F-4D97-AF65-F5344CB8AC3E}">
        <p14:creationId xmlns:p14="http://schemas.microsoft.com/office/powerpoint/2010/main" val="33615138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CCBD0-3ED9-4DB9-83F8-7819E3DC8ECE}"/>
              </a:ext>
            </a:extLst>
          </p:cNvPr>
          <p:cNvSpPr>
            <a:spLocks noGrp="1"/>
          </p:cNvSpPr>
          <p:nvPr>
            <p:ph type="title"/>
          </p:nvPr>
        </p:nvSpPr>
        <p:spPr>
          <a:xfrm>
            <a:off x="838200" y="627593"/>
            <a:ext cx="10515600" cy="1325563"/>
          </a:xfrm>
        </p:spPr>
        <p:txBody>
          <a:bodyPr>
            <a:noAutofit/>
          </a:bodyPr>
          <a:lstStyle/>
          <a:p>
            <a:r>
              <a:rPr lang="en-GB" sz="3200" b="1" dirty="0"/>
              <a:t>Cement the views of the Founders</a:t>
            </a:r>
            <a:br>
              <a:rPr lang="en-GB" sz="3200" b="1" dirty="0"/>
            </a:br>
            <a:r>
              <a:rPr lang="en-GB" sz="3200" dirty="0"/>
              <a:t>What if the decision making process of the hyper-successful founders was cemented and eternally referenceable? </a:t>
            </a:r>
            <a:br>
              <a:rPr lang="en-GB" sz="3200" dirty="0"/>
            </a:br>
            <a:endParaRPr lang="en-GB" sz="3200" dirty="0"/>
          </a:p>
        </p:txBody>
      </p:sp>
      <p:pic>
        <p:nvPicPr>
          <p:cNvPr id="3" name="Picture 2">
            <a:extLst>
              <a:ext uri="{FF2B5EF4-FFF2-40B4-BE49-F238E27FC236}">
                <a16:creationId xmlns:a16="http://schemas.microsoft.com/office/drawing/2014/main" id="{572DAE50-F334-4B08-896B-4B4B737B7339}"/>
              </a:ext>
            </a:extLst>
          </p:cNvPr>
          <p:cNvPicPr>
            <a:picLocks noChangeAspect="1"/>
          </p:cNvPicPr>
          <p:nvPr/>
        </p:nvPicPr>
        <p:blipFill>
          <a:blip r:embed="rId2"/>
          <a:stretch>
            <a:fillRect/>
          </a:stretch>
        </p:blipFill>
        <p:spPr>
          <a:xfrm>
            <a:off x="0" y="2273332"/>
            <a:ext cx="12192000" cy="6164928"/>
          </a:xfrm>
          <a:prstGeom prst="rect">
            <a:avLst/>
          </a:prstGeom>
        </p:spPr>
      </p:pic>
    </p:spTree>
    <p:extLst>
      <p:ext uri="{BB962C8B-B14F-4D97-AF65-F5344CB8AC3E}">
        <p14:creationId xmlns:p14="http://schemas.microsoft.com/office/powerpoint/2010/main" val="22156666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A0B2A-7423-4304-A96E-D4C3E5DBBB7E}"/>
              </a:ext>
            </a:extLst>
          </p:cNvPr>
          <p:cNvSpPr>
            <a:spLocks noGrp="1"/>
          </p:cNvSpPr>
          <p:nvPr>
            <p:ph type="title"/>
          </p:nvPr>
        </p:nvSpPr>
        <p:spPr>
          <a:xfrm>
            <a:off x="838200" y="2820465"/>
            <a:ext cx="10515600" cy="1325563"/>
          </a:xfrm>
        </p:spPr>
        <p:txBody>
          <a:bodyPr>
            <a:normAutofit fontScale="90000"/>
          </a:bodyPr>
          <a:lstStyle/>
          <a:p>
            <a:r>
              <a:rPr lang="en-GB" b="1" dirty="0"/>
              <a:t>All tools are Smart Tools</a:t>
            </a:r>
            <a:br>
              <a:rPr lang="en-GB" b="1" dirty="0"/>
            </a:br>
            <a:r>
              <a:rPr lang="en-GB" dirty="0"/>
              <a:t>What if every tool used by a business was as smart as a person. A forklift could tell you the context of a crate was the wrong weight. A machine could tell you it was feeling unwell. A room could tell you someone had left a dangerous tool in an unsafe state. </a:t>
            </a:r>
            <a:br>
              <a:rPr lang="en-GB" dirty="0"/>
            </a:br>
            <a:endParaRPr lang="en-GB" dirty="0"/>
          </a:p>
        </p:txBody>
      </p:sp>
    </p:spTree>
    <p:extLst>
      <p:ext uri="{BB962C8B-B14F-4D97-AF65-F5344CB8AC3E}">
        <p14:creationId xmlns:p14="http://schemas.microsoft.com/office/powerpoint/2010/main" val="21481173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08134-0846-4760-8861-88E40D2FC340}"/>
              </a:ext>
            </a:extLst>
          </p:cNvPr>
          <p:cNvSpPr>
            <a:spLocks noGrp="1"/>
          </p:cNvSpPr>
          <p:nvPr>
            <p:ph type="title"/>
          </p:nvPr>
        </p:nvSpPr>
        <p:spPr>
          <a:xfrm>
            <a:off x="838200" y="2659604"/>
            <a:ext cx="10515600" cy="1325563"/>
          </a:xfrm>
        </p:spPr>
        <p:txBody>
          <a:bodyPr>
            <a:normAutofit fontScale="90000"/>
          </a:bodyPr>
          <a:lstStyle/>
          <a:p>
            <a:r>
              <a:rPr lang="en-GB" b="1" dirty="0"/>
              <a:t>Own a Unique Selling Point</a:t>
            </a:r>
            <a:br>
              <a:rPr lang="en-GB" dirty="0"/>
            </a:br>
            <a:r>
              <a:rPr lang="en-GB" dirty="0"/>
              <a:t>[perhaps] A system that takes in all available data about a market can become a </a:t>
            </a:r>
            <a:r>
              <a:rPr lang="en-GB" i="1" dirty="0"/>
              <a:t>complete </a:t>
            </a:r>
            <a:r>
              <a:rPr lang="en-GB" dirty="0"/>
              <a:t>model for that market and can lock out competitors. Owning the most accurate model of power generation, of shoe purchasing dynamics, of stock values - prevents competitors making an entry to provide slim-services (services that complete with established businesses without the overheads of those businesses).</a:t>
            </a:r>
          </a:p>
        </p:txBody>
      </p:sp>
    </p:spTree>
    <p:extLst>
      <p:ext uri="{BB962C8B-B14F-4D97-AF65-F5344CB8AC3E}">
        <p14:creationId xmlns:p14="http://schemas.microsoft.com/office/powerpoint/2010/main" val="4949708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1B37E-0EC9-4546-99D7-597068BF0295}"/>
              </a:ext>
            </a:extLst>
          </p:cNvPr>
          <p:cNvSpPr>
            <a:spLocks noGrp="1"/>
          </p:cNvSpPr>
          <p:nvPr>
            <p:ph type="title"/>
          </p:nvPr>
        </p:nvSpPr>
        <p:spPr/>
        <p:txBody>
          <a:bodyPr/>
          <a:lstStyle/>
          <a:p>
            <a:r>
              <a:rPr lang="en-GB" dirty="0"/>
              <a:t>Structure</a:t>
            </a:r>
          </a:p>
        </p:txBody>
      </p:sp>
      <p:sp>
        <p:nvSpPr>
          <p:cNvPr id="3" name="Text Placeholder 2">
            <a:extLst>
              <a:ext uri="{FF2B5EF4-FFF2-40B4-BE49-F238E27FC236}">
                <a16:creationId xmlns:a16="http://schemas.microsoft.com/office/drawing/2014/main" id="{80674DE2-5A74-4C29-9AF6-15A47F55D8D0}"/>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3552440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62786" y="237247"/>
            <a:ext cx="12191360" cy="1325494"/>
          </a:xfrm>
        </p:spPr>
        <p:txBody>
          <a:bodyPr>
            <a:normAutofit/>
          </a:bodyPr>
          <a:lstStyle/>
          <a:p>
            <a:r>
              <a:rPr lang="en-GB" dirty="0">
                <a:ln>
                  <a:solidFill>
                    <a:schemeClr val="accent1"/>
                  </a:solidFill>
                </a:ln>
                <a:solidFill>
                  <a:schemeClr val="accent1"/>
                </a:solidFill>
              </a:rPr>
              <a:t>Elastacloud</a:t>
            </a:r>
            <a:r>
              <a:rPr lang="en-GB" dirty="0"/>
              <a:t>; Data on Azure experts</a:t>
            </a:r>
          </a:p>
        </p:txBody>
      </p:sp>
      <p:sp>
        <p:nvSpPr>
          <p:cNvPr id="3" name="Content Placeholder 2"/>
          <p:cNvSpPr>
            <a:spLocks noGrp="1"/>
          </p:cNvSpPr>
          <p:nvPr>
            <p:ph sz="half" idx="4294967295"/>
          </p:nvPr>
        </p:nvSpPr>
        <p:spPr>
          <a:xfrm>
            <a:off x="375307" y="1996330"/>
            <a:ext cx="5181328" cy="4351110"/>
          </a:xfrm>
        </p:spPr>
        <p:txBody>
          <a:bodyPr/>
          <a:lstStyle/>
          <a:p>
            <a:r>
              <a:rPr lang="en-GB" dirty="0"/>
              <a:t>Leading UK Data and Azure Consultancy</a:t>
            </a:r>
          </a:p>
          <a:p>
            <a:r>
              <a:rPr lang="en-GB" dirty="0"/>
              <a:t>Based in London, Offices in Nottingham and Spain</a:t>
            </a:r>
          </a:p>
          <a:p>
            <a:pPr lvl="1"/>
            <a:r>
              <a:rPr lang="en-GB" dirty="0"/>
              <a:t>65 Data Scientists and Data Engineers</a:t>
            </a:r>
          </a:p>
          <a:p>
            <a:r>
              <a:rPr lang="en-GB" dirty="0"/>
              <a:t>Azure Gold Partner, Cloud</a:t>
            </a:r>
            <a:r>
              <a:rPr lang="en-GB" b="1" dirty="0"/>
              <a:t> </a:t>
            </a:r>
            <a:r>
              <a:rPr lang="en-GB" dirty="0"/>
              <a:t>Platform and Data Analytics</a:t>
            </a:r>
          </a:p>
          <a:p>
            <a:r>
              <a:rPr lang="en-GB" dirty="0"/>
              <a:t>Open source contributors</a:t>
            </a:r>
          </a:p>
        </p:txBody>
      </p:sp>
      <p:sp>
        <p:nvSpPr>
          <p:cNvPr id="4" name="Text Placeholder 3"/>
          <p:cNvSpPr>
            <a:spLocks noGrp="1"/>
          </p:cNvSpPr>
          <p:nvPr>
            <p:ph sz="half" idx="4294967295"/>
          </p:nvPr>
        </p:nvSpPr>
        <p:spPr>
          <a:xfrm>
            <a:off x="5998401" y="2051728"/>
            <a:ext cx="5181328" cy="4351110"/>
          </a:xfrm>
        </p:spPr>
        <p:txBody>
          <a:bodyPr/>
          <a:lstStyle/>
          <a:p>
            <a:pPr marL="0" indent="0">
              <a:buNone/>
            </a:pPr>
            <a:r>
              <a:rPr lang="en-GB" dirty="0"/>
              <a:t>5 MVPs; 2 Microsoft Regional Directors;</a:t>
            </a:r>
          </a:p>
          <a:p>
            <a:pPr marL="0" indent="0">
              <a:buNone/>
            </a:pPr>
            <a:r>
              <a:rPr lang="en-GB" dirty="0"/>
              <a:t>Founders </a:t>
            </a:r>
            <a:r>
              <a:rPr lang="en-GB" dirty="0" err="1"/>
              <a:t>UKAzure</a:t>
            </a:r>
            <a:r>
              <a:rPr lang="en-GB" dirty="0"/>
              <a:t> User Group</a:t>
            </a:r>
          </a:p>
          <a:p>
            <a:pPr marL="0" indent="0">
              <a:buNone/>
            </a:pPr>
            <a:r>
              <a:rPr lang="en-GB" dirty="0"/>
              <a:t>Founders IoT Innovators</a:t>
            </a:r>
          </a:p>
          <a:p>
            <a:pPr marL="0" indent="0">
              <a:buNone/>
            </a:pPr>
            <a:r>
              <a:rPr lang="en-GB" dirty="0"/>
              <a:t>Founders Inspiring Women in Data Science</a:t>
            </a:r>
          </a:p>
          <a:p>
            <a:pPr marL="0" indent="0">
              <a:buNone/>
            </a:pPr>
            <a:r>
              <a:rPr lang="en-GB" dirty="0"/>
              <a:t>Founders Cloud Infra UG</a:t>
            </a:r>
          </a:p>
          <a:p>
            <a:pPr marL="0" indent="0">
              <a:buNone/>
            </a:pPr>
            <a:r>
              <a:rPr lang="en-GB" dirty="0"/>
              <a:t>Founders </a:t>
            </a:r>
            <a:r>
              <a:rPr lang="en-GB" dirty="0" err="1"/>
              <a:t>Azurecraft</a:t>
            </a:r>
            <a:endParaRPr lang="en-GB" dirty="0"/>
          </a:p>
        </p:txBody>
      </p:sp>
    </p:spTree>
    <p:extLst>
      <p:ext uri="{BB962C8B-B14F-4D97-AF65-F5344CB8AC3E}">
        <p14:creationId xmlns:p14="http://schemas.microsoft.com/office/powerpoint/2010/main" val="41958312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05F66-6DF0-4636-8ADE-055206579DC6}"/>
              </a:ext>
            </a:extLst>
          </p:cNvPr>
          <p:cNvSpPr>
            <a:spLocks noGrp="1"/>
          </p:cNvSpPr>
          <p:nvPr>
            <p:ph type="title"/>
          </p:nvPr>
        </p:nvSpPr>
        <p:spPr/>
        <p:txBody>
          <a:bodyPr/>
          <a:lstStyle/>
          <a:p>
            <a:r>
              <a:rPr lang="en-GB" dirty="0"/>
              <a:t>How to get things done in corporations?</a:t>
            </a:r>
          </a:p>
        </p:txBody>
      </p:sp>
      <p:sp>
        <p:nvSpPr>
          <p:cNvPr id="3" name="Content Placeholder 2">
            <a:extLst>
              <a:ext uri="{FF2B5EF4-FFF2-40B4-BE49-F238E27FC236}">
                <a16:creationId xmlns:a16="http://schemas.microsoft.com/office/drawing/2014/main" id="{E94C1BA8-2A1A-49EE-9315-A3F3F70DCFFF}"/>
              </a:ext>
            </a:extLst>
          </p:cNvPr>
          <p:cNvSpPr>
            <a:spLocks noGrp="1"/>
          </p:cNvSpPr>
          <p:nvPr>
            <p:ph idx="1"/>
          </p:nvPr>
        </p:nvSpPr>
        <p:spPr/>
        <p:txBody>
          <a:bodyPr/>
          <a:lstStyle/>
          <a:p>
            <a:r>
              <a:rPr lang="en-GB" dirty="0"/>
              <a:t>Put the team into the </a:t>
            </a:r>
            <a:r>
              <a:rPr lang="en-GB" dirty="0" err="1"/>
              <a:t>swimlanes</a:t>
            </a:r>
            <a:r>
              <a:rPr lang="en-GB" dirty="0"/>
              <a:t> of the business</a:t>
            </a:r>
          </a:p>
          <a:p>
            <a:r>
              <a:rPr lang="en-GB" dirty="0"/>
              <a:t>Don’t put things into a separate hived off business</a:t>
            </a:r>
          </a:p>
          <a:p>
            <a:endParaRPr lang="en-GB" dirty="0"/>
          </a:p>
          <a:p>
            <a:r>
              <a:rPr lang="en-GB" dirty="0"/>
              <a:t>SME is the most important thing</a:t>
            </a:r>
          </a:p>
        </p:txBody>
      </p:sp>
    </p:spTree>
    <p:extLst>
      <p:ext uri="{BB962C8B-B14F-4D97-AF65-F5344CB8AC3E}">
        <p14:creationId xmlns:p14="http://schemas.microsoft.com/office/powerpoint/2010/main" val="1751992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84272-BC65-4A07-A3ED-EB37FE0603DC}"/>
              </a:ext>
            </a:extLst>
          </p:cNvPr>
          <p:cNvSpPr>
            <a:spLocks noGrp="1"/>
          </p:cNvSpPr>
          <p:nvPr>
            <p:ph type="title"/>
          </p:nvPr>
        </p:nvSpPr>
        <p:spPr/>
        <p:txBody>
          <a:bodyPr/>
          <a:lstStyle/>
          <a:p>
            <a:r>
              <a:rPr lang="en-GB" dirty="0"/>
              <a:t>Lean Analytics</a:t>
            </a:r>
          </a:p>
        </p:txBody>
      </p:sp>
      <p:sp>
        <p:nvSpPr>
          <p:cNvPr id="3" name="Text Placeholder 2">
            <a:extLst>
              <a:ext uri="{FF2B5EF4-FFF2-40B4-BE49-F238E27FC236}">
                <a16:creationId xmlns:a16="http://schemas.microsoft.com/office/drawing/2014/main" id="{AB0DA103-3082-4BD1-BA33-55CC2B0F3880}"/>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38509492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A045A-8A0F-4490-A9A8-3F2D9BC57FF6}"/>
              </a:ext>
            </a:extLst>
          </p:cNvPr>
          <p:cNvSpPr>
            <a:spLocks noGrp="1"/>
          </p:cNvSpPr>
          <p:nvPr>
            <p:ph type="title"/>
          </p:nvPr>
        </p:nvSpPr>
        <p:spPr/>
        <p:txBody>
          <a:bodyPr/>
          <a:lstStyle/>
          <a:p>
            <a:r>
              <a:rPr lang="en-US" dirty="0"/>
              <a:t>The Agile Process</a:t>
            </a:r>
          </a:p>
        </p:txBody>
      </p:sp>
      <p:pic>
        <p:nvPicPr>
          <p:cNvPr id="2050" name="Picture 2" descr="Image result for agile process">
            <a:extLst>
              <a:ext uri="{FF2B5EF4-FFF2-40B4-BE49-F238E27FC236}">
                <a16:creationId xmlns:a16="http://schemas.microsoft.com/office/drawing/2014/main" id="{773AB947-CBC8-414E-8C3D-F96E28AC32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425" y="2256503"/>
            <a:ext cx="10279150" cy="2940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86432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52123-87CB-4BD8-8A05-A4E29D732104}"/>
              </a:ext>
            </a:extLst>
          </p:cNvPr>
          <p:cNvSpPr>
            <a:spLocks noGrp="1"/>
          </p:cNvSpPr>
          <p:nvPr>
            <p:ph type="title"/>
          </p:nvPr>
        </p:nvSpPr>
        <p:spPr/>
        <p:txBody>
          <a:bodyPr/>
          <a:lstStyle/>
          <a:p>
            <a:r>
              <a:rPr lang="en-US" dirty="0"/>
              <a:t>Crisp-DM</a:t>
            </a:r>
          </a:p>
        </p:txBody>
      </p:sp>
      <p:pic>
        <p:nvPicPr>
          <p:cNvPr id="3" name="Picture 2">
            <a:extLst>
              <a:ext uri="{FF2B5EF4-FFF2-40B4-BE49-F238E27FC236}">
                <a16:creationId xmlns:a16="http://schemas.microsoft.com/office/drawing/2014/main" id="{DED9E398-36D9-4E33-BD9E-0CB004068489}"/>
              </a:ext>
            </a:extLst>
          </p:cNvPr>
          <p:cNvPicPr>
            <a:picLocks noChangeAspect="1"/>
          </p:cNvPicPr>
          <p:nvPr/>
        </p:nvPicPr>
        <p:blipFill>
          <a:blip r:embed="rId2"/>
          <a:stretch>
            <a:fillRect/>
          </a:stretch>
        </p:blipFill>
        <p:spPr>
          <a:xfrm>
            <a:off x="3465838" y="733409"/>
            <a:ext cx="5260324" cy="5269457"/>
          </a:xfrm>
          <a:prstGeom prst="rect">
            <a:avLst/>
          </a:prstGeom>
        </p:spPr>
      </p:pic>
    </p:spTree>
    <p:extLst>
      <p:ext uri="{BB962C8B-B14F-4D97-AF65-F5344CB8AC3E}">
        <p14:creationId xmlns:p14="http://schemas.microsoft.com/office/powerpoint/2010/main" val="61841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6A8DC-0627-4B0D-98CD-2964A1FB7ABC}"/>
              </a:ext>
            </a:extLst>
          </p:cNvPr>
          <p:cNvSpPr>
            <a:spLocks noGrp="1"/>
          </p:cNvSpPr>
          <p:nvPr>
            <p:ph type="title"/>
          </p:nvPr>
        </p:nvSpPr>
        <p:spPr/>
        <p:txBody>
          <a:bodyPr/>
          <a:lstStyle/>
          <a:p>
            <a:r>
              <a:rPr lang="en-US" dirty="0"/>
              <a:t>Building Data Products</a:t>
            </a:r>
          </a:p>
        </p:txBody>
      </p:sp>
      <p:sp>
        <p:nvSpPr>
          <p:cNvPr id="4" name="Rectangle 3">
            <a:extLst>
              <a:ext uri="{FF2B5EF4-FFF2-40B4-BE49-F238E27FC236}">
                <a16:creationId xmlns:a16="http://schemas.microsoft.com/office/drawing/2014/main" id="{FA91A4CC-C8B8-49D6-977E-F3329E7FAB1E}"/>
              </a:ext>
            </a:extLst>
          </p:cNvPr>
          <p:cNvSpPr/>
          <p:nvPr/>
        </p:nvSpPr>
        <p:spPr>
          <a:xfrm>
            <a:off x="733364" y="2423839"/>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Business Understanding</a:t>
            </a:r>
          </a:p>
        </p:txBody>
      </p:sp>
      <p:sp>
        <p:nvSpPr>
          <p:cNvPr id="5" name="Rectangle 4">
            <a:extLst>
              <a:ext uri="{FF2B5EF4-FFF2-40B4-BE49-F238E27FC236}">
                <a16:creationId xmlns:a16="http://schemas.microsoft.com/office/drawing/2014/main" id="{91E054B1-8EE9-4AA3-B3CC-EA555555109F}"/>
              </a:ext>
            </a:extLst>
          </p:cNvPr>
          <p:cNvSpPr/>
          <p:nvPr/>
        </p:nvSpPr>
        <p:spPr>
          <a:xfrm>
            <a:off x="2848037" y="2423838"/>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Discover and Gather Data</a:t>
            </a:r>
          </a:p>
        </p:txBody>
      </p:sp>
      <p:sp>
        <p:nvSpPr>
          <p:cNvPr id="6" name="Rectangle 5">
            <a:extLst>
              <a:ext uri="{FF2B5EF4-FFF2-40B4-BE49-F238E27FC236}">
                <a16:creationId xmlns:a16="http://schemas.microsoft.com/office/drawing/2014/main" id="{C542048A-23F6-4579-903B-B40A9E09608D}"/>
              </a:ext>
            </a:extLst>
          </p:cNvPr>
          <p:cNvSpPr/>
          <p:nvPr/>
        </p:nvSpPr>
        <p:spPr>
          <a:xfrm>
            <a:off x="4984065" y="2423838"/>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Ingest Data</a:t>
            </a:r>
          </a:p>
        </p:txBody>
      </p:sp>
      <p:sp>
        <p:nvSpPr>
          <p:cNvPr id="7" name="Rectangle 6">
            <a:extLst>
              <a:ext uri="{FF2B5EF4-FFF2-40B4-BE49-F238E27FC236}">
                <a16:creationId xmlns:a16="http://schemas.microsoft.com/office/drawing/2014/main" id="{AE68811D-E73D-4C04-9816-737310E11BB2}"/>
              </a:ext>
            </a:extLst>
          </p:cNvPr>
          <p:cNvSpPr/>
          <p:nvPr/>
        </p:nvSpPr>
        <p:spPr>
          <a:xfrm>
            <a:off x="7120093" y="2423838"/>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Understanding</a:t>
            </a:r>
          </a:p>
        </p:txBody>
      </p:sp>
      <p:sp>
        <p:nvSpPr>
          <p:cNvPr id="8" name="Arrow: Down 7">
            <a:extLst>
              <a:ext uri="{FF2B5EF4-FFF2-40B4-BE49-F238E27FC236}">
                <a16:creationId xmlns:a16="http://schemas.microsoft.com/office/drawing/2014/main" id="{68E6C859-E22A-40CB-BFC2-88CB78CBCCE7}"/>
              </a:ext>
            </a:extLst>
          </p:cNvPr>
          <p:cNvSpPr/>
          <p:nvPr/>
        </p:nvSpPr>
        <p:spPr>
          <a:xfrm rot="16200000">
            <a:off x="2444543" y="2768532"/>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87B4405-29DC-489F-980B-DBFBF46E0DB2}"/>
              </a:ext>
            </a:extLst>
          </p:cNvPr>
          <p:cNvSpPr/>
          <p:nvPr/>
        </p:nvSpPr>
        <p:spPr>
          <a:xfrm>
            <a:off x="9256121" y="2429662"/>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More Data Understanding</a:t>
            </a:r>
          </a:p>
        </p:txBody>
      </p:sp>
      <p:sp>
        <p:nvSpPr>
          <p:cNvPr id="10" name="Rectangle 9">
            <a:extLst>
              <a:ext uri="{FF2B5EF4-FFF2-40B4-BE49-F238E27FC236}">
                <a16:creationId xmlns:a16="http://schemas.microsoft.com/office/drawing/2014/main" id="{4926755C-0007-4D57-9939-644B710F26E2}"/>
              </a:ext>
            </a:extLst>
          </p:cNvPr>
          <p:cNvSpPr/>
          <p:nvPr/>
        </p:nvSpPr>
        <p:spPr>
          <a:xfrm>
            <a:off x="9256120" y="3996371"/>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Transform Data</a:t>
            </a:r>
          </a:p>
        </p:txBody>
      </p:sp>
      <p:sp>
        <p:nvSpPr>
          <p:cNvPr id="11" name="Arrow: Down 10">
            <a:extLst>
              <a:ext uri="{FF2B5EF4-FFF2-40B4-BE49-F238E27FC236}">
                <a16:creationId xmlns:a16="http://schemas.microsoft.com/office/drawing/2014/main" id="{4BFD1607-70F6-40D2-A4AD-BC0D077F28EF}"/>
              </a:ext>
            </a:extLst>
          </p:cNvPr>
          <p:cNvSpPr/>
          <p:nvPr/>
        </p:nvSpPr>
        <p:spPr>
          <a:xfrm rot="16200000">
            <a:off x="4590911" y="2768532"/>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D9C32B00-C0F1-4E7C-8422-F98BDD40F930}"/>
              </a:ext>
            </a:extLst>
          </p:cNvPr>
          <p:cNvSpPr/>
          <p:nvPr/>
        </p:nvSpPr>
        <p:spPr>
          <a:xfrm rot="16200000">
            <a:off x="6695244" y="2768532"/>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26A1BD9B-8ECE-4792-8151-BCB86E73F13D}"/>
              </a:ext>
            </a:extLst>
          </p:cNvPr>
          <p:cNvSpPr/>
          <p:nvPr/>
        </p:nvSpPr>
        <p:spPr>
          <a:xfrm rot="16200000">
            <a:off x="8831271" y="2816097"/>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12B9EF6A-9E2B-4AB4-8922-5F709258FDF9}"/>
              </a:ext>
            </a:extLst>
          </p:cNvPr>
          <p:cNvSpPr/>
          <p:nvPr/>
        </p:nvSpPr>
        <p:spPr>
          <a:xfrm>
            <a:off x="9899284" y="3557711"/>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Down 14">
            <a:extLst>
              <a:ext uri="{FF2B5EF4-FFF2-40B4-BE49-F238E27FC236}">
                <a16:creationId xmlns:a16="http://schemas.microsoft.com/office/drawing/2014/main" id="{F2AE41A1-2D99-4E18-8C64-4EB613C2B068}"/>
              </a:ext>
            </a:extLst>
          </p:cNvPr>
          <p:cNvSpPr/>
          <p:nvPr/>
        </p:nvSpPr>
        <p:spPr>
          <a:xfrm rot="5400000">
            <a:off x="8831272" y="4341065"/>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6634E19-83AC-43B0-93DF-16EED16F0B3D}"/>
              </a:ext>
            </a:extLst>
          </p:cNvPr>
          <p:cNvSpPr/>
          <p:nvPr/>
        </p:nvSpPr>
        <p:spPr>
          <a:xfrm>
            <a:off x="7120093" y="3996369"/>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Model</a:t>
            </a:r>
          </a:p>
        </p:txBody>
      </p:sp>
      <p:sp>
        <p:nvSpPr>
          <p:cNvPr id="17" name="Rectangle 16">
            <a:extLst>
              <a:ext uri="{FF2B5EF4-FFF2-40B4-BE49-F238E27FC236}">
                <a16:creationId xmlns:a16="http://schemas.microsoft.com/office/drawing/2014/main" id="{39B682B9-5685-44FE-B610-02228A76342C}"/>
              </a:ext>
            </a:extLst>
          </p:cNvPr>
          <p:cNvSpPr/>
          <p:nvPr/>
        </p:nvSpPr>
        <p:spPr>
          <a:xfrm>
            <a:off x="4984065" y="3996369"/>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Deploy Model</a:t>
            </a:r>
          </a:p>
        </p:txBody>
      </p:sp>
      <p:sp>
        <p:nvSpPr>
          <p:cNvPr id="18" name="Rectangle 17">
            <a:extLst>
              <a:ext uri="{FF2B5EF4-FFF2-40B4-BE49-F238E27FC236}">
                <a16:creationId xmlns:a16="http://schemas.microsoft.com/office/drawing/2014/main" id="{A5955DBD-DA4F-4F8E-A9D8-1EF681923EF8}"/>
              </a:ext>
            </a:extLst>
          </p:cNvPr>
          <p:cNvSpPr/>
          <p:nvPr/>
        </p:nvSpPr>
        <p:spPr>
          <a:xfrm>
            <a:off x="2848037" y="3996369"/>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Monitor and Maintain Model</a:t>
            </a:r>
          </a:p>
        </p:txBody>
      </p:sp>
      <p:sp>
        <p:nvSpPr>
          <p:cNvPr id="19" name="Arrow: Down 18">
            <a:extLst>
              <a:ext uri="{FF2B5EF4-FFF2-40B4-BE49-F238E27FC236}">
                <a16:creationId xmlns:a16="http://schemas.microsoft.com/office/drawing/2014/main" id="{D3F2E9CB-9E9D-476E-83F8-C5BD82866AC3}"/>
              </a:ext>
            </a:extLst>
          </p:cNvPr>
          <p:cNvSpPr/>
          <p:nvPr/>
        </p:nvSpPr>
        <p:spPr>
          <a:xfrm rot="5400000">
            <a:off x="6695241" y="4341064"/>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Down 19">
            <a:extLst>
              <a:ext uri="{FF2B5EF4-FFF2-40B4-BE49-F238E27FC236}">
                <a16:creationId xmlns:a16="http://schemas.microsoft.com/office/drawing/2014/main" id="{77188CF7-D27A-4D3A-AE05-585923B05E0D}"/>
              </a:ext>
            </a:extLst>
          </p:cNvPr>
          <p:cNvSpPr/>
          <p:nvPr/>
        </p:nvSpPr>
        <p:spPr>
          <a:xfrm rot="5400000">
            <a:off x="4559212" y="4329561"/>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Connector: Curved 20">
            <a:extLst>
              <a:ext uri="{FF2B5EF4-FFF2-40B4-BE49-F238E27FC236}">
                <a16:creationId xmlns:a16="http://schemas.microsoft.com/office/drawing/2014/main" id="{47F97D0B-4264-44A6-9520-08AA030DB9F1}"/>
              </a:ext>
            </a:extLst>
          </p:cNvPr>
          <p:cNvCxnSpPr>
            <a:stCxn id="16" idx="2"/>
            <a:endCxn id="10" idx="2"/>
          </p:cNvCxnSpPr>
          <p:nvPr/>
        </p:nvCxnSpPr>
        <p:spPr>
          <a:xfrm rot="16200000" flipH="1">
            <a:off x="9006406" y="3918471"/>
            <a:ext cx="2" cy="2136027"/>
          </a:xfrm>
          <a:prstGeom prst="curvedConnector3">
            <a:avLst>
              <a:gd name="adj1" fmla="val 11430100000"/>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or: Curved 21">
            <a:extLst>
              <a:ext uri="{FF2B5EF4-FFF2-40B4-BE49-F238E27FC236}">
                <a16:creationId xmlns:a16="http://schemas.microsoft.com/office/drawing/2014/main" id="{0B2DF44B-131E-494E-B961-481B2017E87F}"/>
              </a:ext>
            </a:extLst>
          </p:cNvPr>
          <p:cNvCxnSpPr>
            <a:stCxn id="18" idx="2"/>
            <a:endCxn id="10" idx="2"/>
          </p:cNvCxnSpPr>
          <p:nvPr/>
        </p:nvCxnSpPr>
        <p:spPr>
          <a:xfrm rot="16200000" flipH="1">
            <a:off x="6870378" y="1782443"/>
            <a:ext cx="2" cy="6408083"/>
          </a:xfrm>
          <a:prstGeom prst="curvedConnector3">
            <a:avLst>
              <a:gd name="adj1" fmla="val 11430100000"/>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74B3E77-426F-4E6F-BD98-92DBCB25C806}"/>
              </a:ext>
            </a:extLst>
          </p:cNvPr>
          <p:cNvSpPr/>
          <p:nvPr/>
        </p:nvSpPr>
        <p:spPr>
          <a:xfrm>
            <a:off x="2848038" y="2423838"/>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Discover and Gather Data</a:t>
            </a:r>
          </a:p>
        </p:txBody>
      </p:sp>
      <p:sp>
        <p:nvSpPr>
          <p:cNvPr id="24" name="Rectangle 23">
            <a:extLst>
              <a:ext uri="{FF2B5EF4-FFF2-40B4-BE49-F238E27FC236}">
                <a16:creationId xmlns:a16="http://schemas.microsoft.com/office/drawing/2014/main" id="{333B0E5C-78BB-46A5-8BE5-52136768EFD5}"/>
              </a:ext>
            </a:extLst>
          </p:cNvPr>
          <p:cNvSpPr/>
          <p:nvPr/>
        </p:nvSpPr>
        <p:spPr>
          <a:xfrm>
            <a:off x="4984066" y="2423838"/>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Ingest Data</a:t>
            </a:r>
          </a:p>
        </p:txBody>
      </p:sp>
      <p:sp>
        <p:nvSpPr>
          <p:cNvPr id="25" name="Rectangle 24">
            <a:extLst>
              <a:ext uri="{FF2B5EF4-FFF2-40B4-BE49-F238E27FC236}">
                <a16:creationId xmlns:a16="http://schemas.microsoft.com/office/drawing/2014/main" id="{75615912-C0C2-4648-A5AD-FA3C312E9093}"/>
              </a:ext>
            </a:extLst>
          </p:cNvPr>
          <p:cNvSpPr/>
          <p:nvPr/>
        </p:nvSpPr>
        <p:spPr>
          <a:xfrm>
            <a:off x="7120094" y="2423838"/>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Understanding</a:t>
            </a:r>
          </a:p>
        </p:txBody>
      </p:sp>
      <p:sp>
        <p:nvSpPr>
          <p:cNvPr id="26" name="Arrow: Down 25">
            <a:extLst>
              <a:ext uri="{FF2B5EF4-FFF2-40B4-BE49-F238E27FC236}">
                <a16:creationId xmlns:a16="http://schemas.microsoft.com/office/drawing/2014/main" id="{A2FF97DC-5F1E-47AF-B85E-FED9CB4CC9CE}"/>
              </a:ext>
            </a:extLst>
          </p:cNvPr>
          <p:cNvSpPr/>
          <p:nvPr/>
        </p:nvSpPr>
        <p:spPr>
          <a:xfrm rot="16200000">
            <a:off x="4590912" y="2768532"/>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Down 26">
            <a:extLst>
              <a:ext uri="{FF2B5EF4-FFF2-40B4-BE49-F238E27FC236}">
                <a16:creationId xmlns:a16="http://schemas.microsoft.com/office/drawing/2014/main" id="{A6CC660A-FA47-4487-AFE3-351EB4E6349F}"/>
              </a:ext>
            </a:extLst>
          </p:cNvPr>
          <p:cNvSpPr/>
          <p:nvPr/>
        </p:nvSpPr>
        <p:spPr>
          <a:xfrm rot="16200000">
            <a:off x="6695245" y="2768532"/>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C864AB02-5106-4741-AB7E-5B7E71BB44C2}"/>
              </a:ext>
            </a:extLst>
          </p:cNvPr>
          <p:cNvSpPr/>
          <p:nvPr/>
        </p:nvSpPr>
        <p:spPr>
          <a:xfrm>
            <a:off x="2848039" y="2423838"/>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Discover and Gather Data</a:t>
            </a:r>
          </a:p>
        </p:txBody>
      </p:sp>
      <p:sp>
        <p:nvSpPr>
          <p:cNvPr id="29" name="Rectangle 28">
            <a:extLst>
              <a:ext uri="{FF2B5EF4-FFF2-40B4-BE49-F238E27FC236}">
                <a16:creationId xmlns:a16="http://schemas.microsoft.com/office/drawing/2014/main" id="{225E7C45-2F33-4DDD-A639-75E7185B4807}"/>
              </a:ext>
            </a:extLst>
          </p:cNvPr>
          <p:cNvSpPr/>
          <p:nvPr/>
        </p:nvSpPr>
        <p:spPr>
          <a:xfrm>
            <a:off x="4984067" y="2423838"/>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Ingest Data</a:t>
            </a:r>
          </a:p>
        </p:txBody>
      </p:sp>
      <p:sp>
        <p:nvSpPr>
          <p:cNvPr id="30" name="Rectangle 29">
            <a:extLst>
              <a:ext uri="{FF2B5EF4-FFF2-40B4-BE49-F238E27FC236}">
                <a16:creationId xmlns:a16="http://schemas.microsoft.com/office/drawing/2014/main" id="{33CBD19A-CF66-4807-9B82-CDFD5A214793}"/>
              </a:ext>
            </a:extLst>
          </p:cNvPr>
          <p:cNvSpPr/>
          <p:nvPr/>
        </p:nvSpPr>
        <p:spPr>
          <a:xfrm>
            <a:off x="7120095" y="2423838"/>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Understanding</a:t>
            </a:r>
          </a:p>
        </p:txBody>
      </p:sp>
      <p:sp>
        <p:nvSpPr>
          <p:cNvPr id="31" name="Arrow: Down 30">
            <a:extLst>
              <a:ext uri="{FF2B5EF4-FFF2-40B4-BE49-F238E27FC236}">
                <a16:creationId xmlns:a16="http://schemas.microsoft.com/office/drawing/2014/main" id="{CAD93389-5B5E-4A0D-B56A-9F1E009D31CD}"/>
              </a:ext>
            </a:extLst>
          </p:cNvPr>
          <p:cNvSpPr/>
          <p:nvPr/>
        </p:nvSpPr>
        <p:spPr>
          <a:xfrm rot="16200000">
            <a:off x="4590913" y="2768532"/>
            <a:ext cx="350272" cy="300725"/>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709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3" grpId="0" animBg="1"/>
      <p:bldP spid="14" grpId="0" animBg="1"/>
      <p:bldP spid="15" grpId="0" animBg="1"/>
      <p:bldP spid="19" grpId="0" animBg="1"/>
      <p:bldP spid="20" grpId="0" animBg="1"/>
      <p:bldP spid="26" grpId="0" animBg="1"/>
      <p:bldP spid="27" grpId="0" animBg="1"/>
      <p:bldP spid="3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CB43B-3B5B-48A5-8AA6-F991A899996C}"/>
              </a:ext>
            </a:extLst>
          </p:cNvPr>
          <p:cNvSpPr>
            <a:spLocks noGrp="1"/>
          </p:cNvSpPr>
          <p:nvPr>
            <p:ph type="title"/>
          </p:nvPr>
        </p:nvSpPr>
        <p:spPr/>
        <p:txBody>
          <a:bodyPr/>
          <a:lstStyle/>
          <a:p>
            <a:r>
              <a:rPr lang="en-US" dirty="0"/>
              <a:t>Two approaches, which one works better?</a:t>
            </a:r>
          </a:p>
        </p:txBody>
      </p:sp>
      <p:pic>
        <p:nvPicPr>
          <p:cNvPr id="14" name="Picture 2" descr="Image result for agile process">
            <a:extLst>
              <a:ext uri="{FF2B5EF4-FFF2-40B4-BE49-F238E27FC236}">
                <a16:creationId xmlns:a16="http://schemas.microsoft.com/office/drawing/2014/main" id="{1BD19DC6-F063-4071-B164-4FC17EA14D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4650" y="2595716"/>
            <a:ext cx="10279150" cy="2940460"/>
          </a:xfrm>
          <a:prstGeom prst="rect">
            <a:avLst/>
          </a:prstGeom>
          <a:noFill/>
          <a:extLst>
            <a:ext uri="{909E8E84-426E-40DD-AFC4-6F175D3DCCD1}">
              <a14:hiddenFill xmlns:a14="http://schemas.microsoft.com/office/drawing/2010/main">
                <a:solidFill>
                  <a:srgbClr val="FFFFFF"/>
                </a:solidFill>
              </a14:hiddenFill>
            </a:ext>
          </a:extLst>
        </p:spPr>
      </p:pic>
      <p:sp>
        <p:nvSpPr>
          <p:cNvPr id="16" name="Left Brace 15">
            <a:extLst>
              <a:ext uri="{FF2B5EF4-FFF2-40B4-BE49-F238E27FC236}">
                <a16:creationId xmlns:a16="http://schemas.microsoft.com/office/drawing/2014/main" id="{078EE620-1A86-4116-A24E-08961109EB26}"/>
              </a:ext>
            </a:extLst>
          </p:cNvPr>
          <p:cNvSpPr/>
          <p:nvPr/>
        </p:nvSpPr>
        <p:spPr>
          <a:xfrm rot="5400000">
            <a:off x="2116392" y="867695"/>
            <a:ext cx="1106129" cy="311682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025105D7-829F-43F5-BDE3-1C9C66806B9B}"/>
              </a:ext>
            </a:extLst>
          </p:cNvPr>
          <p:cNvSpPr txBox="1"/>
          <p:nvPr/>
        </p:nvSpPr>
        <p:spPr>
          <a:xfrm>
            <a:off x="1558413" y="1503711"/>
            <a:ext cx="2428568" cy="369332"/>
          </a:xfrm>
          <a:prstGeom prst="rect">
            <a:avLst/>
          </a:prstGeom>
          <a:noFill/>
        </p:spPr>
        <p:txBody>
          <a:bodyPr wrap="square" rtlCol="0">
            <a:spAutoFit/>
          </a:bodyPr>
          <a:lstStyle/>
          <a:p>
            <a:r>
              <a:rPr lang="en-US" dirty="0"/>
              <a:t>Business Understanding</a:t>
            </a:r>
          </a:p>
        </p:txBody>
      </p:sp>
      <p:sp>
        <p:nvSpPr>
          <p:cNvPr id="18" name="Left Brace 17">
            <a:extLst>
              <a:ext uri="{FF2B5EF4-FFF2-40B4-BE49-F238E27FC236}">
                <a16:creationId xmlns:a16="http://schemas.microsoft.com/office/drawing/2014/main" id="{32F202EC-7604-4738-B714-BBD05A317476}"/>
              </a:ext>
            </a:extLst>
          </p:cNvPr>
          <p:cNvSpPr/>
          <p:nvPr/>
        </p:nvSpPr>
        <p:spPr>
          <a:xfrm rot="5400000">
            <a:off x="5513439" y="867695"/>
            <a:ext cx="1106129" cy="311682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A1FD20CA-AF71-4898-9B6C-6CA26F85CD72}"/>
              </a:ext>
            </a:extLst>
          </p:cNvPr>
          <p:cNvSpPr txBox="1"/>
          <p:nvPr/>
        </p:nvSpPr>
        <p:spPr>
          <a:xfrm>
            <a:off x="5063615" y="1503711"/>
            <a:ext cx="2163095" cy="369332"/>
          </a:xfrm>
          <a:prstGeom prst="rect">
            <a:avLst/>
          </a:prstGeom>
          <a:noFill/>
        </p:spPr>
        <p:txBody>
          <a:bodyPr wrap="square" rtlCol="0">
            <a:spAutoFit/>
          </a:bodyPr>
          <a:lstStyle/>
          <a:p>
            <a:r>
              <a:rPr lang="en-US" dirty="0"/>
              <a:t>Data Understanding</a:t>
            </a:r>
          </a:p>
        </p:txBody>
      </p:sp>
      <p:sp>
        <p:nvSpPr>
          <p:cNvPr id="20" name="Left Brace 19">
            <a:extLst>
              <a:ext uri="{FF2B5EF4-FFF2-40B4-BE49-F238E27FC236}">
                <a16:creationId xmlns:a16="http://schemas.microsoft.com/office/drawing/2014/main" id="{A760B008-A4E6-4DA3-BC34-2DF0AFB9DF0C}"/>
              </a:ext>
            </a:extLst>
          </p:cNvPr>
          <p:cNvSpPr/>
          <p:nvPr/>
        </p:nvSpPr>
        <p:spPr>
          <a:xfrm rot="5400000">
            <a:off x="8900654" y="854948"/>
            <a:ext cx="1106129" cy="311682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282E9EA0-08F5-48CE-BCD5-3A538AEAD5D0}"/>
              </a:ext>
            </a:extLst>
          </p:cNvPr>
          <p:cNvSpPr txBox="1"/>
          <p:nvPr/>
        </p:nvSpPr>
        <p:spPr>
          <a:xfrm>
            <a:off x="8546694" y="1490964"/>
            <a:ext cx="1814048" cy="369332"/>
          </a:xfrm>
          <a:prstGeom prst="rect">
            <a:avLst/>
          </a:prstGeom>
          <a:noFill/>
        </p:spPr>
        <p:txBody>
          <a:bodyPr wrap="square" rtlCol="0">
            <a:spAutoFit/>
          </a:bodyPr>
          <a:lstStyle/>
          <a:p>
            <a:r>
              <a:rPr lang="en-US" dirty="0"/>
              <a:t>Data Preparation</a:t>
            </a:r>
          </a:p>
        </p:txBody>
      </p:sp>
      <p:sp>
        <p:nvSpPr>
          <p:cNvPr id="22" name="TextBox 21">
            <a:extLst>
              <a:ext uri="{FF2B5EF4-FFF2-40B4-BE49-F238E27FC236}">
                <a16:creationId xmlns:a16="http://schemas.microsoft.com/office/drawing/2014/main" id="{066A3395-DAA9-4E8D-86A0-5868FECBE0CB}"/>
              </a:ext>
            </a:extLst>
          </p:cNvPr>
          <p:cNvSpPr txBox="1"/>
          <p:nvPr/>
        </p:nvSpPr>
        <p:spPr>
          <a:xfrm>
            <a:off x="3441290" y="5536176"/>
            <a:ext cx="5869858" cy="523220"/>
          </a:xfrm>
          <a:prstGeom prst="rect">
            <a:avLst/>
          </a:prstGeom>
          <a:noFill/>
        </p:spPr>
        <p:txBody>
          <a:bodyPr wrap="square" rtlCol="0">
            <a:spAutoFit/>
          </a:bodyPr>
          <a:lstStyle/>
          <a:p>
            <a:r>
              <a:rPr lang="en-US" sz="2800" dirty="0"/>
              <a:t>Team Approach takes an 8 week cycle</a:t>
            </a:r>
          </a:p>
        </p:txBody>
      </p:sp>
    </p:spTree>
    <p:extLst>
      <p:ext uri="{BB962C8B-B14F-4D97-AF65-F5344CB8AC3E}">
        <p14:creationId xmlns:p14="http://schemas.microsoft.com/office/powerpoint/2010/main" val="21344338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A48CF-ED1A-4524-977C-4E5B1B3D05DC}"/>
              </a:ext>
            </a:extLst>
          </p:cNvPr>
          <p:cNvSpPr>
            <a:spLocks noGrp="1"/>
          </p:cNvSpPr>
          <p:nvPr>
            <p:ph type="title"/>
          </p:nvPr>
        </p:nvSpPr>
        <p:spPr/>
        <p:txBody>
          <a:bodyPr/>
          <a:lstStyle/>
          <a:p>
            <a:r>
              <a:rPr lang="en-US" dirty="0"/>
              <a:t>Other Approach</a:t>
            </a:r>
          </a:p>
        </p:txBody>
      </p:sp>
      <p:pic>
        <p:nvPicPr>
          <p:cNvPr id="4" name="Picture 2" descr="Image result for agile process">
            <a:extLst>
              <a:ext uri="{FF2B5EF4-FFF2-40B4-BE49-F238E27FC236}">
                <a16:creationId xmlns:a16="http://schemas.microsoft.com/office/drawing/2014/main" id="{FEE272AA-3A77-469C-ABAC-6A2ADCAF11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4650" y="2595716"/>
            <a:ext cx="10279150" cy="2940460"/>
          </a:xfrm>
          <a:prstGeom prst="rect">
            <a:avLst/>
          </a:prstGeom>
          <a:noFill/>
          <a:extLst>
            <a:ext uri="{909E8E84-426E-40DD-AFC4-6F175D3DCCD1}">
              <a14:hiddenFill xmlns:a14="http://schemas.microsoft.com/office/drawing/2010/main">
                <a:solidFill>
                  <a:srgbClr val="FFFFFF"/>
                </a:solidFill>
              </a14:hiddenFill>
            </a:ext>
          </a:extLst>
        </p:spPr>
      </p:pic>
      <p:sp>
        <p:nvSpPr>
          <p:cNvPr id="5" name="Left Brace 4">
            <a:extLst>
              <a:ext uri="{FF2B5EF4-FFF2-40B4-BE49-F238E27FC236}">
                <a16:creationId xmlns:a16="http://schemas.microsoft.com/office/drawing/2014/main" id="{3F52F543-AAA2-4D56-A705-A1F670DCE62E}"/>
              </a:ext>
            </a:extLst>
          </p:cNvPr>
          <p:cNvSpPr/>
          <p:nvPr/>
        </p:nvSpPr>
        <p:spPr>
          <a:xfrm rot="5400000">
            <a:off x="2116392" y="867695"/>
            <a:ext cx="1106129" cy="311682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DAB2E7E3-8A67-4287-B916-8190B4221E00}"/>
              </a:ext>
            </a:extLst>
          </p:cNvPr>
          <p:cNvSpPr txBox="1"/>
          <p:nvPr/>
        </p:nvSpPr>
        <p:spPr>
          <a:xfrm>
            <a:off x="1558413" y="1503711"/>
            <a:ext cx="2428568" cy="369332"/>
          </a:xfrm>
          <a:prstGeom prst="rect">
            <a:avLst/>
          </a:prstGeom>
          <a:noFill/>
        </p:spPr>
        <p:txBody>
          <a:bodyPr wrap="square" rtlCol="0">
            <a:spAutoFit/>
          </a:bodyPr>
          <a:lstStyle/>
          <a:p>
            <a:r>
              <a:rPr lang="en-US" dirty="0"/>
              <a:t>Define Predictive model</a:t>
            </a:r>
          </a:p>
        </p:txBody>
      </p:sp>
      <p:sp>
        <p:nvSpPr>
          <p:cNvPr id="7" name="Left Brace 6">
            <a:extLst>
              <a:ext uri="{FF2B5EF4-FFF2-40B4-BE49-F238E27FC236}">
                <a16:creationId xmlns:a16="http://schemas.microsoft.com/office/drawing/2014/main" id="{E864A4CA-F3BE-4700-829A-7419DE581F74}"/>
              </a:ext>
            </a:extLst>
          </p:cNvPr>
          <p:cNvSpPr/>
          <p:nvPr/>
        </p:nvSpPr>
        <p:spPr>
          <a:xfrm rot="5400000">
            <a:off x="5513439" y="867695"/>
            <a:ext cx="1106129" cy="311682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9E84E00E-0A97-4D19-B869-CDEF69206C2E}"/>
              </a:ext>
            </a:extLst>
          </p:cNvPr>
          <p:cNvSpPr txBox="1"/>
          <p:nvPr/>
        </p:nvSpPr>
        <p:spPr>
          <a:xfrm>
            <a:off x="5188978" y="1503711"/>
            <a:ext cx="1661650" cy="369332"/>
          </a:xfrm>
          <a:prstGeom prst="rect">
            <a:avLst/>
          </a:prstGeom>
          <a:noFill/>
        </p:spPr>
        <p:txBody>
          <a:bodyPr wrap="square" rtlCol="0">
            <a:spAutoFit/>
          </a:bodyPr>
          <a:lstStyle/>
          <a:p>
            <a:r>
              <a:rPr lang="en-US" dirty="0"/>
              <a:t>Improve model</a:t>
            </a:r>
          </a:p>
        </p:txBody>
      </p:sp>
      <p:sp>
        <p:nvSpPr>
          <p:cNvPr id="9" name="Left Brace 8">
            <a:extLst>
              <a:ext uri="{FF2B5EF4-FFF2-40B4-BE49-F238E27FC236}">
                <a16:creationId xmlns:a16="http://schemas.microsoft.com/office/drawing/2014/main" id="{E3A84D4F-4D30-49C4-8E86-6CA2B585026C}"/>
              </a:ext>
            </a:extLst>
          </p:cNvPr>
          <p:cNvSpPr/>
          <p:nvPr/>
        </p:nvSpPr>
        <p:spPr>
          <a:xfrm rot="5400000">
            <a:off x="8900654" y="854948"/>
            <a:ext cx="1106129" cy="311682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3BCA797E-750E-4D97-94D3-E3D85379AA26}"/>
              </a:ext>
            </a:extLst>
          </p:cNvPr>
          <p:cNvSpPr txBox="1"/>
          <p:nvPr/>
        </p:nvSpPr>
        <p:spPr>
          <a:xfrm>
            <a:off x="3441290" y="5536176"/>
            <a:ext cx="5869858" cy="523220"/>
          </a:xfrm>
          <a:prstGeom prst="rect">
            <a:avLst/>
          </a:prstGeom>
          <a:noFill/>
        </p:spPr>
        <p:txBody>
          <a:bodyPr wrap="square" rtlCol="0">
            <a:spAutoFit/>
          </a:bodyPr>
          <a:lstStyle/>
          <a:p>
            <a:r>
              <a:rPr lang="en-US" sz="2800" dirty="0"/>
              <a:t>Individual Approach fits into a sprint</a:t>
            </a:r>
          </a:p>
        </p:txBody>
      </p:sp>
      <p:sp>
        <p:nvSpPr>
          <p:cNvPr id="12" name="TextBox 11">
            <a:extLst>
              <a:ext uri="{FF2B5EF4-FFF2-40B4-BE49-F238E27FC236}">
                <a16:creationId xmlns:a16="http://schemas.microsoft.com/office/drawing/2014/main" id="{6A080C74-1962-4D98-8CDD-D262B629508B}"/>
              </a:ext>
            </a:extLst>
          </p:cNvPr>
          <p:cNvSpPr txBox="1"/>
          <p:nvPr/>
        </p:nvSpPr>
        <p:spPr>
          <a:xfrm>
            <a:off x="8622893" y="1503711"/>
            <a:ext cx="1661650" cy="369332"/>
          </a:xfrm>
          <a:prstGeom prst="rect">
            <a:avLst/>
          </a:prstGeom>
          <a:noFill/>
        </p:spPr>
        <p:txBody>
          <a:bodyPr wrap="square" rtlCol="0">
            <a:spAutoFit/>
          </a:bodyPr>
          <a:lstStyle/>
          <a:p>
            <a:r>
              <a:rPr lang="en-US" dirty="0"/>
              <a:t>Improve model</a:t>
            </a:r>
          </a:p>
        </p:txBody>
      </p:sp>
    </p:spTree>
    <p:extLst>
      <p:ext uri="{BB962C8B-B14F-4D97-AF65-F5344CB8AC3E}">
        <p14:creationId xmlns:p14="http://schemas.microsoft.com/office/powerpoint/2010/main" val="16342738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5BC2A7F-3BEC-4217-96B2-337B927735D7}"/>
              </a:ext>
            </a:extLst>
          </p:cNvPr>
          <p:cNvPicPr>
            <a:picLocks noChangeAspect="1"/>
          </p:cNvPicPr>
          <p:nvPr/>
        </p:nvPicPr>
        <p:blipFill>
          <a:blip r:embed="rId2"/>
          <a:stretch>
            <a:fillRect/>
          </a:stretch>
        </p:blipFill>
        <p:spPr>
          <a:xfrm>
            <a:off x="3209473" y="1317608"/>
            <a:ext cx="5260324" cy="5269457"/>
          </a:xfrm>
          <a:prstGeom prst="rect">
            <a:avLst/>
          </a:prstGeom>
        </p:spPr>
      </p:pic>
      <p:sp>
        <p:nvSpPr>
          <p:cNvPr id="2" name="Title 1">
            <a:extLst>
              <a:ext uri="{FF2B5EF4-FFF2-40B4-BE49-F238E27FC236}">
                <a16:creationId xmlns:a16="http://schemas.microsoft.com/office/drawing/2014/main" id="{7613DA60-EAA9-4E91-8853-D264B475D3AC}"/>
              </a:ext>
            </a:extLst>
          </p:cNvPr>
          <p:cNvSpPr>
            <a:spLocks noGrp="1"/>
          </p:cNvSpPr>
          <p:nvPr>
            <p:ph type="title"/>
          </p:nvPr>
        </p:nvSpPr>
        <p:spPr/>
        <p:txBody>
          <a:bodyPr/>
          <a:lstStyle/>
          <a:p>
            <a:r>
              <a:rPr lang="en-US" dirty="0"/>
              <a:t>Value of Data Scientists</a:t>
            </a:r>
          </a:p>
        </p:txBody>
      </p:sp>
      <p:sp>
        <p:nvSpPr>
          <p:cNvPr id="5" name="Oval 4">
            <a:extLst>
              <a:ext uri="{FF2B5EF4-FFF2-40B4-BE49-F238E27FC236}">
                <a16:creationId xmlns:a16="http://schemas.microsoft.com/office/drawing/2014/main" id="{370F16AB-B93B-43B8-8DB9-985FA9AE1C4D}"/>
              </a:ext>
            </a:extLst>
          </p:cNvPr>
          <p:cNvSpPr/>
          <p:nvPr/>
        </p:nvSpPr>
        <p:spPr>
          <a:xfrm rot="3832181">
            <a:off x="5779621" y="3231457"/>
            <a:ext cx="1510277" cy="3662404"/>
          </a:xfrm>
          <a:prstGeom prst="ellipse">
            <a:avLst/>
          </a:prstGeom>
          <a:noFill/>
          <a:ln w="38100">
            <a:solidFill>
              <a:schemeClr val="accent4"/>
            </a:solidFill>
          </a:ln>
          <a:effectLst>
            <a:glow rad="228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27196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1D9CF-E463-42F9-A0ED-3932649A7E35}"/>
              </a:ext>
            </a:extLst>
          </p:cNvPr>
          <p:cNvSpPr>
            <a:spLocks noGrp="1"/>
          </p:cNvSpPr>
          <p:nvPr>
            <p:ph type="title"/>
          </p:nvPr>
        </p:nvSpPr>
        <p:spPr/>
        <p:txBody>
          <a:bodyPr/>
          <a:lstStyle/>
          <a:p>
            <a:r>
              <a:rPr lang="en-US" dirty="0"/>
              <a:t>When is a model good enough?</a:t>
            </a:r>
          </a:p>
        </p:txBody>
      </p:sp>
      <p:sp>
        <p:nvSpPr>
          <p:cNvPr id="3" name="Content Placeholder 2">
            <a:extLst>
              <a:ext uri="{FF2B5EF4-FFF2-40B4-BE49-F238E27FC236}">
                <a16:creationId xmlns:a16="http://schemas.microsoft.com/office/drawing/2014/main" id="{821E5F70-9B83-4783-8D46-CD77EE6EAD1F}"/>
              </a:ext>
            </a:extLst>
          </p:cNvPr>
          <p:cNvSpPr>
            <a:spLocks noGrp="1"/>
          </p:cNvSpPr>
          <p:nvPr>
            <p:ph idx="1"/>
          </p:nvPr>
        </p:nvSpPr>
        <p:spPr/>
        <p:txBody>
          <a:bodyPr>
            <a:normAutofit lnSpcReduction="10000"/>
          </a:bodyPr>
          <a:lstStyle/>
          <a:p>
            <a:r>
              <a:rPr lang="en-US" dirty="0"/>
              <a:t>Simple answer, never!</a:t>
            </a:r>
          </a:p>
          <a:p>
            <a:endParaRPr lang="en-US" dirty="0"/>
          </a:p>
          <a:p>
            <a:r>
              <a:rPr lang="en-US" dirty="0"/>
              <a:t>Continuous Improvement of Platform</a:t>
            </a:r>
          </a:p>
          <a:p>
            <a:pPr lvl="1"/>
            <a:r>
              <a:rPr lang="en-US" dirty="0"/>
              <a:t>Software continually evolves </a:t>
            </a:r>
          </a:p>
          <a:p>
            <a:pPr lvl="1"/>
            <a:r>
              <a:rPr lang="en-US" dirty="0"/>
              <a:t>Better algorithms</a:t>
            </a:r>
          </a:p>
          <a:p>
            <a:pPr lvl="1"/>
            <a:endParaRPr lang="en-US" dirty="0"/>
          </a:p>
          <a:p>
            <a:r>
              <a:rPr lang="en-US" dirty="0"/>
              <a:t>Continuous Improvement of Model</a:t>
            </a:r>
          </a:p>
          <a:p>
            <a:pPr lvl="1"/>
            <a:r>
              <a:rPr lang="en-US" dirty="0"/>
              <a:t>Models continually evolve with new data</a:t>
            </a:r>
          </a:p>
          <a:p>
            <a:pPr lvl="1"/>
            <a:r>
              <a:rPr lang="en-US" dirty="0"/>
              <a:t>Trends, changes in </a:t>
            </a:r>
            <a:r>
              <a:rPr lang="en-US" dirty="0" err="1"/>
              <a:t>behaviour</a:t>
            </a:r>
            <a:r>
              <a:rPr lang="en-US" dirty="0"/>
              <a:t> need to be understood</a:t>
            </a:r>
          </a:p>
          <a:p>
            <a:pPr lvl="1"/>
            <a:r>
              <a:rPr lang="en-US" dirty="0"/>
              <a:t>and feature engineering needed continually</a:t>
            </a:r>
          </a:p>
        </p:txBody>
      </p:sp>
    </p:spTree>
    <p:extLst>
      <p:ext uri="{BB962C8B-B14F-4D97-AF65-F5344CB8AC3E}">
        <p14:creationId xmlns:p14="http://schemas.microsoft.com/office/powerpoint/2010/main" val="16078457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859B5-86FF-40D2-8E74-81B81D3A77E7}"/>
              </a:ext>
            </a:extLst>
          </p:cNvPr>
          <p:cNvSpPr>
            <a:spLocks noGrp="1"/>
          </p:cNvSpPr>
          <p:nvPr>
            <p:ph type="title"/>
          </p:nvPr>
        </p:nvSpPr>
        <p:spPr/>
        <p:txBody>
          <a:bodyPr/>
          <a:lstStyle/>
          <a:p>
            <a:r>
              <a:rPr lang="en-US" dirty="0"/>
              <a:t>It works on my machine/data set!</a:t>
            </a:r>
          </a:p>
        </p:txBody>
      </p:sp>
      <p:sp>
        <p:nvSpPr>
          <p:cNvPr id="3" name="Content Placeholder 2">
            <a:extLst>
              <a:ext uri="{FF2B5EF4-FFF2-40B4-BE49-F238E27FC236}">
                <a16:creationId xmlns:a16="http://schemas.microsoft.com/office/drawing/2014/main" id="{AF98B902-30B0-4B3D-BE92-1F2F494B75BD}"/>
              </a:ext>
            </a:extLst>
          </p:cNvPr>
          <p:cNvSpPr>
            <a:spLocks noGrp="1"/>
          </p:cNvSpPr>
          <p:nvPr>
            <p:ph idx="1"/>
          </p:nvPr>
        </p:nvSpPr>
        <p:spPr/>
        <p:txBody>
          <a:bodyPr/>
          <a:lstStyle/>
          <a:p>
            <a:r>
              <a:rPr lang="en-US" dirty="0"/>
              <a:t>Testing and Training</a:t>
            </a:r>
          </a:p>
          <a:p>
            <a:r>
              <a:rPr lang="en-US" dirty="0"/>
              <a:t>Training and Scoring</a:t>
            </a:r>
          </a:p>
          <a:p>
            <a:endParaRPr lang="en-US" dirty="0"/>
          </a:p>
          <a:p>
            <a:r>
              <a:rPr lang="en-US" dirty="0"/>
              <a:t>The Repeatability Problem of Data Science</a:t>
            </a:r>
          </a:p>
        </p:txBody>
      </p:sp>
    </p:spTree>
    <p:extLst>
      <p:ext uri="{BB962C8B-B14F-4D97-AF65-F5344CB8AC3E}">
        <p14:creationId xmlns:p14="http://schemas.microsoft.com/office/powerpoint/2010/main" val="15223264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2AA05-CC34-4F54-AA78-6ADC7BD302D8}"/>
              </a:ext>
            </a:extLst>
          </p:cNvPr>
          <p:cNvSpPr>
            <a:spLocks noGrp="1"/>
          </p:cNvSpPr>
          <p:nvPr>
            <p:ph type="title"/>
          </p:nvPr>
        </p:nvSpPr>
        <p:spPr/>
        <p:txBody>
          <a:bodyPr/>
          <a:lstStyle/>
          <a:p>
            <a:r>
              <a:rPr lang="en-GB" dirty="0"/>
              <a:t>Positioning</a:t>
            </a:r>
          </a:p>
        </p:txBody>
      </p:sp>
      <p:sp>
        <p:nvSpPr>
          <p:cNvPr id="3" name="Content Placeholder 2">
            <a:extLst>
              <a:ext uri="{FF2B5EF4-FFF2-40B4-BE49-F238E27FC236}">
                <a16:creationId xmlns:a16="http://schemas.microsoft.com/office/drawing/2014/main" id="{1CA90F3A-0E4F-46B0-956D-0FF2A14148CA}"/>
              </a:ext>
            </a:extLst>
          </p:cNvPr>
          <p:cNvSpPr>
            <a:spLocks noGrp="1"/>
          </p:cNvSpPr>
          <p:nvPr>
            <p:ph idx="1"/>
          </p:nvPr>
        </p:nvSpPr>
        <p:spPr/>
        <p:txBody>
          <a:bodyPr>
            <a:normAutofit lnSpcReduction="10000"/>
          </a:bodyPr>
          <a:lstStyle/>
          <a:p>
            <a:r>
              <a:rPr lang="en-GB" dirty="0"/>
              <a:t>Two types of practice:</a:t>
            </a:r>
          </a:p>
          <a:p>
            <a:pPr lvl="1"/>
            <a:r>
              <a:rPr lang="en-GB" dirty="0"/>
              <a:t>Consultative</a:t>
            </a:r>
          </a:p>
          <a:p>
            <a:pPr lvl="1"/>
            <a:r>
              <a:rPr lang="en-GB" dirty="0"/>
              <a:t>Value Centre </a:t>
            </a:r>
          </a:p>
          <a:p>
            <a:r>
              <a:rPr lang="en-GB" dirty="0"/>
              <a:t>Building a practice requires:</a:t>
            </a:r>
          </a:p>
          <a:p>
            <a:pPr lvl="1"/>
            <a:r>
              <a:rPr lang="en-GB" dirty="0"/>
              <a:t>Business Understanding</a:t>
            </a:r>
          </a:p>
          <a:p>
            <a:pPr lvl="1"/>
            <a:r>
              <a:rPr lang="en-GB" dirty="0"/>
              <a:t>Data Understanding</a:t>
            </a:r>
          </a:p>
          <a:p>
            <a:pPr lvl="2"/>
            <a:r>
              <a:rPr lang="en-GB" dirty="0"/>
              <a:t>Resources of Data</a:t>
            </a:r>
          </a:p>
          <a:p>
            <a:pPr lvl="2"/>
            <a:r>
              <a:rPr lang="en-GB" dirty="0"/>
              <a:t>Tooling</a:t>
            </a:r>
          </a:p>
          <a:p>
            <a:pPr lvl="1"/>
            <a:r>
              <a:rPr lang="en-GB" dirty="0"/>
              <a:t>Sustainable Business Processes</a:t>
            </a:r>
          </a:p>
          <a:p>
            <a:pPr lvl="1"/>
            <a:r>
              <a:rPr lang="en-GB" dirty="0"/>
              <a:t>Value Proposition</a:t>
            </a:r>
          </a:p>
          <a:p>
            <a:pPr lvl="2"/>
            <a:r>
              <a:rPr lang="en-GB" dirty="0"/>
              <a:t>The value of a service is greater than the cost of purchasing it and building it oneself</a:t>
            </a:r>
          </a:p>
          <a:p>
            <a:pPr lvl="1"/>
            <a:endParaRPr lang="en-GB" dirty="0"/>
          </a:p>
        </p:txBody>
      </p:sp>
    </p:spTree>
    <p:extLst>
      <p:ext uri="{BB962C8B-B14F-4D97-AF65-F5344CB8AC3E}">
        <p14:creationId xmlns:p14="http://schemas.microsoft.com/office/powerpoint/2010/main" val="3172936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FF1FD-8FE5-455F-9B0F-3C84A36F8C9D}"/>
              </a:ext>
            </a:extLst>
          </p:cNvPr>
          <p:cNvSpPr>
            <a:spLocks noGrp="1"/>
          </p:cNvSpPr>
          <p:nvPr>
            <p:ph type="title"/>
          </p:nvPr>
        </p:nvSpPr>
        <p:spPr/>
        <p:txBody>
          <a:bodyPr/>
          <a:lstStyle/>
          <a:p>
            <a:r>
              <a:rPr lang="en-US" dirty="0"/>
              <a:t>What is a Data Scientist?</a:t>
            </a:r>
          </a:p>
        </p:txBody>
      </p:sp>
      <p:pic>
        <p:nvPicPr>
          <p:cNvPr id="4" name="Picture 3">
            <a:extLst>
              <a:ext uri="{FF2B5EF4-FFF2-40B4-BE49-F238E27FC236}">
                <a16:creationId xmlns:a16="http://schemas.microsoft.com/office/drawing/2014/main" id="{1930288C-00C2-46C5-BDA6-350DBBC9BADD}"/>
              </a:ext>
            </a:extLst>
          </p:cNvPr>
          <p:cNvPicPr>
            <a:picLocks noChangeAspect="1"/>
          </p:cNvPicPr>
          <p:nvPr/>
        </p:nvPicPr>
        <p:blipFill>
          <a:blip r:embed="rId2">
            <a:grayscl/>
          </a:blip>
          <a:stretch>
            <a:fillRect/>
          </a:stretch>
        </p:blipFill>
        <p:spPr>
          <a:xfrm>
            <a:off x="3590116" y="1690688"/>
            <a:ext cx="4698746" cy="4485167"/>
          </a:xfrm>
          <a:prstGeom prst="rect">
            <a:avLst/>
          </a:prstGeom>
          <a:ln>
            <a:solidFill>
              <a:srgbClr val="FF0009"/>
            </a:solidFill>
          </a:ln>
        </p:spPr>
      </p:pic>
    </p:spTree>
    <p:extLst>
      <p:ext uri="{BB962C8B-B14F-4D97-AF65-F5344CB8AC3E}">
        <p14:creationId xmlns:p14="http://schemas.microsoft.com/office/powerpoint/2010/main" val="293299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6E47E-61DA-45D5-B68B-22D83243C88D}"/>
              </a:ext>
            </a:extLst>
          </p:cNvPr>
          <p:cNvSpPr>
            <a:spLocks noGrp="1"/>
          </p:cNvSpPr>
          <p:nvPr>
            <p:ph type="title"/>
          </p:nvPr>
        </p:nvSpPr>
        <p:spPr/>
        <p:txBody>
          <a:bodyPr/>
          <a:lstStyle/>
          <a:p>
            <a:r>
              <a:rPr lang="en-US" dirty="0"/>
              <a:t>When Data Science works</a:t>
            </a:r>
          </a:p>
        </p:txBody>
      </p:sp>
      <p:sp>
        <p:nvSpPr>
          <p:cNvPr id="3" name="Content Placeholder 2">
            <a:extLst>
              <a:ext uri="{FF2B5EF4-FFF2-40B4-BE49-F238E27FC236}">
                <a16:creationId xmlns:a16="http://schemas.microsoft.com/office/drawing/2014/main" id="{9E4D78C6-5F74-4F59-A14A-AF9B4214F6C4}"/>
              </a:ext>
            </a:extLst>
          </p:cNvPr>
          <p:cNvSpPr>
            <a:spLocks noGrp="1"/>
          </p:cNvSpPr>
          <p:nvPr>
            <p:ph idx="1"/>
          </p:nvPr>
        </p:nvSpPr>
        <p:spPr/>
        <p:txBody>
          <a:bodyPr>
            <a:normAutofit lnSpcReduction="10000"/>
          </a:bodyPr>
          <a:lstStyle/>
          <a:p>
            <a:r>
              <a:rPr lang="en-US" dirty="0"/>
              <a:t>Agile practice works with continuous improvement</a:t>
            </a:r>
          </a:p>
          <a:p>
            <a:r>
              <a:rPr lang="en-US" dirty="0"/>
              <a:t>Data Scientists don’t handle the data impediments</a:t>
            </a:r>
          </a:p>
          <a:p>
            <a:r>
              <a:rPr lang="en-US" dirty="0"/>
              <a:t>Data Scientists don’t handle engineering</a:t>
            </a:r>
          </a:p>
          <a:p>
            <a:r>
              <a:rPr lang="en-US" dirty="0"/>
              <a:t>Data Scientists don’t handle anything other than model improvement</a:t>
            </a:r>
          </a:p>
          <a:p>
            <a:r>
              <a:rPr lang="en-US" dirty="0"/>
              <a:t>Easier to scale resources handle data acquisition and ETL and base format wrangling</a:t>
            </a:r>
          </a:p>
          <a:p>
            <a:r>
              <a:rPr lang="en-US" dirty="0"/>
              <a:t>Business can see results in increase sales, lower costs and higher efficiencies</a:t>
            </a:r>
          </a:p>
          <a:p>
            <a:r>
              <a:rPr lang="en-US" dirty="0"/>
              <a:t>Sit a Data Scientist with the rest of the team </a:t>
            </a:r>
          </a:p>
        </p:txBody>
      </p:sp>
    </p:spTree>
    <p:extLst>
      <p:ext uri="{BB962C8B-B14F-4D97-AF65-F5344CB8AC3E}">
        <p14:creationId xmlns:p14="http://schemas.microsoft.com/office/powerpoint/2010/main" val="14686314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8FB3B-D386-4FE7-855B-733A519B8FB7}"/>
              </a:ext>
            </a:extLst>
          </p:cNvPr>
          <p:cNvSpPr>
            <a:spLocks noGrp="1"/>
          </p:cNvSpPr>
          <p:nvPr>
            <p:ph type="title"/>
          </p:nvPr>
        </p:nvSpPr>
        <p:spPr/>
        <p:txBody>
          <a:bodyPr/>
          <a:lstStyle/>
          <a:p>
            <a:r>
              <a:rPr lang="en-US" dirty="0"/>
              <a:t>When Data Science Projects don’t work</a:t>
            </a:r>
          </a:p>
        </p:txBody>
      </p:sp>
      <p:sp>
        <p:nvSpPr>
          <p:cNvPr id="3" name="Content Placeholder 2">
            <a:extLst>
              <a:ext uri="{FF2B5EF4-FFF2-40B4-BE49-F238E27FC236}">
                <a16:creationId xmlns:a16="http://schemas.microsoft.com/office/drawing/2014/main" id="{B19AA5AD-35F2-450F-8A31-F96BAAE1F6D6}"/>
              </a:ext>
            </a:extLst>
          </p:cNvPr>
          <p:cNvSpPr>
            <a:spLocks noGrp="1"/>
          </p:cNvSpPr>
          <p:nvPr>
            <p:ph idx="1"/>
          </p:nvPr>
        </p:nvSpPr>
        <p:spPr/>
        <p:txBody>
          <a:bodyPr/>
          <a:lstStyle/>
          <a:p>
            <a:r>
              <a:rPr lang="en-US" dirty="0"/>
              <a:t>Things take months to years to develop</a:t>
            </a:r>
          </a:p>
          <a:p>
            <a:r>
              <a:rPr lang="en-US" dirty="0"/>
              <a:t>Production environments look like dev/test</a:t>
            </a:r>
          </a:p>
          <a:p>
            <a:r>
              <a:rPr lang="en-US" dirty="0"/>
              <a:t>Data Science becomes a model-based commodity </a:t>
            </a:r>
          </a:p>
          <a:p>
            <a:r>
              <a:rPr lang="en-US" dirty="0"/>
              <a:t>Everyone is too scared to talk to the Data Science team </a:t>
            </a:r>
          </a:p>
          <a:p>
            <a:r>
              <a:rPr lang="en-US" dirty="0"/>
              <a:t>Nobody actually knows what the team do </a:t>
            </a:r>
          </a:p>
          <a:p>
            <a:r>
              <a:rPr lang="en-US" dirty="0"/>
              <a:t>Business is unable to attribute any value </a:t>
            </a:r>
          </a:p>
          <a:p>
            <a:r>
              <a:rPr lang="en-US" dirty="0"/>
              <a:t>IT takes budgetary responsibility </a:t>
            </a:r>
          </a:p>
          <a:p>
            <a:r>
              <a:rPr lang="en-US" dirty="0"/>
              <a:t>Data Science “team” exists outside of SDLC</a:t>
            </a:r>
          </a:p>
        </p:txBody>
      </p:sp>
    </p:spTree>
    <p:extLst>
      <p:ext uri="{BB962C8B-B14F-4D97-AF65-F5344CB8AC3E}">
        <p14:creationId xmlns:p14="http://schemas.microsoft.com/office/powerpoint/2010/main" val="18043160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45A78-C20D-44D9-9A1F-CB4B41CE7EC7}"/>
              </a:ext>
            </a:extLst>
          </p:cNvPr>
          <p:cNvSpPr>
            <a:spLocks noGrp="1"/>
          </p:cNvSpPr>
          <p:nvPr>
            <p:ph type="title"/>
          </p:nvPr>
        </p:nvSpPr>
        <p:spPr/>
        <p:txBody>
          <a:bodyPr/>
          <a:lstStyle/>
          <a:p>
            <a:r>
              <a:rPr lang="en-US" dirty="0"/>
              <a:t>The thoughts of a Data Scientist</a:t>
            </a:r>
          </a:p>
        </p:txBody>
      </p:sp>
      <p:pic>
        <p:nvPicPr>
          <p:cNvPr id="4" name="Picture 3">
            <a:extLst>
              <a:ext uri="{FF2B5EF4-FFF2-40B4-BE49-F238E27FC236}">
                <a16:creationId xmlns:a16="http://schemas.microsoft.com/office/drawing/2014/main" id="{5B5D5F04-E626-436C-BBED-10645F83D238}"/>
              </a:ext>
            </a:extLst>
          </p:cNvPr>
          <p:cNvPicPr>
            <a:picLocks noChangeAspect="1"/>
          </p:cNvPicPr>
          <p:nvPr/>
        </p:nvPicPr>
        <p:blipFill>
          <a:blip r:embed="rId2"/>
          <a:stretch>
            <a:fillRect/>
          </a:stretch>
        </p:blipFill>
        <p:spPr>
          <a:xfrm>
            <a:off x="838200" y="1886952"/>
            <a:ext cx="9711770" cy="3664014"/>
          </a:xfrm>
          <a:prstGeom prst="rect">
            <a:avLst/>
          </a:prstGeom>
        </p:spPr>
      </p:pic>
    </p:spTree>
    <p:extLst>
      <p:ext uri="{BB962C8B-B14F-4D97-AF65-F5344CB8AC3E}">
        <p14:creationId xmlns:p14="http://schemas.microsoft.com/office/powerpoint/2010/main" val="790685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A13B6-3F82-4B1F-A28A-456452817DF9}"/>
              </a:ext>
            </a:extLst>
          </p:cNvPr>
          <p:cNvSpPr>
            <a:spLocks noGrp="1"/>
          </p:cNvSpPr>
          <p:nvPr>
            <p:ph type="title"/>
          </p:nvPr>
        </p:nvSpPr>
        <p:spPr/>
        <p:txBody>
          <a:bodyPr/>
          <a:lstStyle/>
          <a:p>
            <a:r>
              <a:rPr lang="en-US" dirty="0"/>
              <a:t>What should a Data Scientist do?</a:t>
            </a:r>
          </a:p>
        </p:txBody>
      </p:sp>
      <p:sp>
        <p:nvSpPr>
          <p:cNvPr id="6" name="Rectangle 5">
            <a:extLst>
              <a:ext uri="{FF2B5EF4-FFF2-40B4-BE49-F238E27FC236}">
                <a16:creationId xmlns:a16="http://schemas.microsoft.com/office/drawing/2014/main" id="{F3DA96AB-AF06-4568-A709-46E9C11421C7}"/>
              </a:ext>
            </a:extLst>
          </p:cNvPr>
          <p:cNvSpPr/>
          <p:nvPr/>
        </p:nvSpPr>
        <p:spPr>
          <a:xfrm>
            <a:off x="3032364" y="3043270"/>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Preparation</a:t>
            </a:r>
          </a:p>
        </p:txBody>
      </p:sp>
      <p:sp>
        <p:nvSpPr>
          <p:cNvPr id="7" name="Rectangle 6">
            <a:extLst>
              <a:ext uri="{FF2B5EF4-FFF2-40B4-BE49-F238E27FC236}">
                <a16:creationId xmlns:a16="http://schemas.microsoft.com/office/drawing/2014/main" id="{3C410EB8-7CA0-4AF2-AD6C-BAE855A473C5}"/>
              </a:ext>
            </a:extLst>
          </p:cNvPr>
          <p:cNvSpPr/>
          <p:nvPr/>
        </p:nvSpPr>
        <p:spPr>
          <a:xfrm>
            <a:off x="5436351" y="3043269"/>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Feature Engineering</a:t>
            </a:r>
          </a:p>
        </p:txBody>
      </p:sp>
      <p:cxnSp>
        <p:nvCxnSpPr>
          <p:cNvPr id="9" name="Straight Arrow Connector 8">
            <a:extLst>
              <a:ext uri="{FF2B5EF4-FFF2-40B4-BE49-F238E27FC236}">
                <a16:creationId xmlns:a16="http://schemas.microsoft.com/office/drawing/2014/main" id="{252B9204-8668-442A-9FED-159746065FA6}"/>
              </a:ext>
            </a:extLst>
          </p:cNvPr>
          <p:cNvCxnSpPr/>
          <p:nvPr/>
        </p:nvCxnSpPr>
        <p:spPr>
          <a:xfrm>
            <a:off x="3850664" y="2005781"/>
            <a:ext cx="0" cy="9488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AAF80DB-87F5-40A7-9FD8-67EF755A2FF1}"/>
              </a:ext>
            </a:extLst>
          </p:cNvPr>
          <p:cNvCxnSpPr>
            <a:cxnSpLocks/>
          </p:cNvCxnSpPr>
          <p:nvPr/>
        </p:nvCxnSpPr>
        <p:spPr>
          <a:xfrm>
            <a:off x="5048864" y="1440426"/>
            <a:ext cx="0" cy="4503174"/>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4088060-C846-421C-A9FE-84707C5C44E5}"/>
              </a:ext>
            </a:extLst>
          </p:cNvPr>
          <p:cNvCxnSpPr>
            <a:stCxn id="6" idx="3"/>
            <a:endCxn id="7" idx="1"/>
          </p:cNvCxnSpPr>
          <p:nvPr/>
        </p:nvCxnSpPr>
        <p:spPr>
          <a:xfrm flipV="1">
            <a:off x="4668965" y="3538327"/>
            <a:ext cx="76738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C70BE94-73F6-454E-9707-1773ABC3DBD4}"/>
              </a:ext>
            </a:extLst>
          </p:cNvPr>
          <p:cNvSpPr/>
          <p:nvPr/>
        </p:nvSpPr>
        <p:spPr>
          <a:xfrm>
            <a:off x="923345" y="3043269"/>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Acquisition</a:t>
            </a:r>
          </a:p>
        </p:txBody>
      </p:sp>
      <p:cxnSp>
        <p:nvCxnSpPr>
          <p:cNvPr id="17" name="Straight Arrow Connector 16">
            <a:extLst>
              <a:ext uri="{FF2B5EF4-FFF2-40B4-BE49-F238E27FC236}">
                <a16:creationId xmlns:a16="http://schemas.microsoft.com/office/drawing/2014/main" id="{E60CBEF5-8AE8-40EC-A635-FF631D4084D3}"/>
              </a:ext>
            </a:extLst>
          </p:cNvPr>
          <p:cNvCxnSpPr>
            <a:stCxn id="15" idx="3"/>
            <a:endCxn id="6" idx="1"/>
          </p:cNvCxnSpPr>
          <p:nvPr/>
        </p:nvCxnSpPr>
        <p:spPr>
          <a:xfrm>
            <a:off x="2559946" y="3538327"/>
            <a:ext cx="47241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637215A-2C9D-4E78-B5E9-264DC88F02D4}"/>
              </a:ext>
            </a:extLst>
          </p:cNvPr>
          <p:cNvCxnSpPr/>
          <p:nvPr/>
        </p:nvCxnSpPr>
        <p:spPr>
          <a:xfrm>
            <a:off x="1762645" y="2005781"/>
            <a:ext cx="0" cy="9488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AE689DB-7CE0-445E-BE9F-7CF828FAC9C6}"/>
              </a:ext>
            </a:extLst>
          </p:cNvPr>
          <p:cNvSpPr txBox="1"/>
          <p:nvPr/>
        </p:nvSpPr>
        <p:spPr>
          <a:xfrm>
            <a:off x="1012935" y="1520956"/>
            <a:ext cx="1499420" cy="369332"/>
          </a:xfrm>
          <a:prstGeom prst="rect">
            <a:avLst/>
          </a:prstGeom>
          <a:noFill/>
        </p:spPr>
        <p:txBody>
          <a:bodyPr wrap="square" rtlCol="0">
            <a:spAutoFit/>
          </a:bodyPr>
          <a:lstStyle/>
          <a:p>
            <a:r>
              <a:rPr lang="en-US" dirty="0"/>
              <a:t>someone else</a:t>
            </a:r>
          </a:p>
        </p:txBody>
      </p:sp>
      <p:sp>
        <p:nvSpPr>
          <p:cNvPr id="20" name="TextBox 19">
            <a:extLst>
              <a:ext uri="{FF2B5EF4-FFF2-40B4-BE49-F238E27FC236}">
                <a16:creationId xmlns:a16="http://schemas.microsoft.com/office/drawing/2014/main" id="{F3A47C2F-4D39-4451-A062-7EC88B6A74A4}"/>
              </a:ext>
            </a:extLst>
          </p:cNvPr>
          <p:cNvSpPr txBox="1"/>
          <p:nvPr/>
        </p:nvSpPr>
        <p:spPr>
          <a:xfrm>
            <a:off x="3148327" y="1519448"/>
            <a:ext cx="1499420" cy="369332"/>
          </a:xfrm>
          <a:prstGeom prst="rect">
            <a:avLst/>
          </a:prstGeom>
          <a:noFill/>
        </p:spPr>
        <p:txBody>
          <a:bodyPr wrap="square" rtlCol="0">
            <a:spAutoFit/>
          </a:bodyPr>
          <a:lstStyle/>
          <a:p>
            <a:r>
              <a:rPr lang="en-US" dirty="0"/>
              <a:t>someone else</a:t>
            </a:r>
          </a:p>
        </p:txBody>
      </p:sp>
      <p:sp>
        <p:nvSpPr>
          <p:cNvPr id="21" name="Rectangle 20">
            <a:extLst>
              <a:ext uri="{FF2B5EF4-FFF2-40B4-BE49-F238E27FC236}">
                <a16:creationId xmlns:a16="http://schemas.microsoft.com/office/drawing/2014/main" id="{AB13E29C-CCF0-4537-9A6E-89AF3322B28F}"/>
              </a:ext>
            </a:extLst>
          </p:cNvPr>
          <p:cNvSpPr/>
          <p:nvPr/>
        </p:nvSpPr>
        <p:spPr>
          <a:xfrm>
            <a:off x="7345507" y="3043269"/>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Modelling</a:t>
            </a:r>
          </a:p>
        </p:txBody>
      </p:sp>
      <p:cxnSp>
        <p:nvCxnSpPr>
          <p:cNvPr id="23" name="Straight Arrow Connector 22">
            <a:extLst>
              <a:ext uri="{FF2B5EF4-FFF2-40B4-BE49-F238E27FC236}">
                <a16:creationId xmlns:a16="http://schemas.microsoft.com/office/drawing/2014/main" id="{71E97579-6E14-4F1A-BC74-BF6DACB76C1B}"/>
              </a:ext>
            </a:extLst>
          </p:cNvPr>
          <p:cNvCxnSpPr>
            <a:stCxn id="7" idx="3"/>
            <a:endCxn id="21" idx="1"/>
          </p:cNvCxnSpPr>
          <p:nvPr/>
        </p:nvCxnSpPr>
        <p:spPr>
          <a:xfrm>
            <a:off x="7072952" y="3538327"/>
            <a:ext cx="2725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4B681D4E-4D28-427F-AE87-3F5AB2F3F905}"/>
              </a:ext>
            </a:extLst>
          </p:cNvPr>
          <p:cNvSpPr/>
          <p:nvPr/>
        </p:nvSpPr>
        <p:spPr>
          <a:xfrm>
            <a:off x="9231653" y="3043269"/>
            <a:ext cx="1636601" cy="990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Evaluation</a:t>
            </a:r>
          </a:p>
        </p:txBody>
      </p:sp>
      <p:cxnSp>
        <p:nvCxnSpPr>
          <p:cNvPr id="26" name="Straight Arrow Connector 25">
            <a:extLst>
              <a:ext uri="{FF2B5EF4-FFF2-40B4-BE49-F238E27FC236}">
                <a16:creationId xmlns:a16="http://schemas.microsoft.com/office/drawing/2014/main" id="{D9663583-5F48-48AC-9313-47E32A4F8892}"/>
              </a:ext>
            </a:extLst>
          </p:cNvPr>
          <p:cNvCxnSpPr>
            <a:stCxn id="21" idx="3"/>
            <a:endCxn id="24" idx="1"/>
          </p:cNvCxnSpPr>
          <p:nvPr/>
        </p:nvCxnSpPr>
        <p:spPr>
          <a:xfrm>
            <a:off x="8982108" y="3538327"/>
            <a:ext cx="2495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76799BFD-792F-4840-B108-C1882B735F56}"/>
              </a:ext>
            </a:extLst>
          </p:cNvPr>
          <p:cNvCxnSpPr>
            <a:stCxn id="24" idx="0"/>
            <a:endCxn id="7" idx="0"/>
          </p:cNvCxnSpPr>
          <p:nvPr/>
        </p:nvCxnSpPr>
        <p:spPr>
          <a:xfrm rot="16200000" flipV="1">
            <a:off x="8152303" y="1145618"/>
            <a:ext cx="12700" cy="3795302"/>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Left Brace 28">
            <a:extLst>
              <a:ext uri="{FF2B5EF4-FFF2-40B4-BE49-F238E27FC236}">
                <a16:creationId xmlns:a16="http://schemas.microsoft.com/office/drawing/2014/main" id="{5FD5C7F0-910F-47DB-9E6E-02D2DA5576EF}"/>
              </a:ext>
            </a:extLst>
          </p:cNvPr>
          <p:cNvSpPr/>
          <p:nvPr/>
        </p:nvSpPr>
        <p:spPr>
          <a:xfrm rot="16200000">
            <a:off x="2150796" y="3058568"/>
            <a:ext cx="1290719" cy="363481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TextBox 29">
            <a:extLst>
              <a:ext uri="{FF2B5EF4-FFF2-40B4-BE49-F238E27FC236}">
                <a16:creationId xmlns:a16="http://schemas.microsoft.com/office/drawing/2014/main" id="{F46E028F-8EDD-41D4-9D9D-8D977BA4C72B}"/>
              </a:ext>
            </a:extLst>
          </p:cNvPr>
          <p:cNvSpPr txBox="1"/>
          <p:nvPr/>
        </p:nvSpPr>
        <p:spPr>
          <a:xfrm>
            <a:off x="1190429" y="5550209"/>
            <a:ext cx="3337838" cy="369332"/>
          </a:xfrm>
          <a:prstGeom prst="rect">
            <a:avLst/>
          </a:prstGeom>
          <a:noFill/>
        </p:spPr>
        <p:txBody>
          <a:bodyPr wrap="square" rtlCol="0">
            <a:spAutoFit/>
          </a:bodyPr>
          <a:lstStyle/>
          <a:p>
            <a:r>
              <a:rPr lang="en-US" dirty="0"/>
              <a:t>Blah, blah, 80% of the time spent</a:t>
            </a:r>
          </a:p>
        </p:txBody>
      </p:sp>
      <p:sp>
        <p:nvSpPr>
          <p:cNvPr id="31" name="Left Brace 30">
            <a:extLst>
              <a:ext uri="{FF2B5EF4-FFF2-40B4-BE49-F238E27FC236}">
                <a16:creationId xmlns:a16="http://schemas.microsoft.com/office/drawing/2014/main" id="{464AA5D2-1424-4672-9F8A-613E2B77A92E}"/>
              </a:ext>
            </a:extLst>
          </p:cNvPr>
          <p:cNvSpPr/>
          <p:nvPr/>
        </p:nvSpPr>
        <p:spPr>
          <a:xfrm rot="16200000">
            <a:off x="7513759" y="2166838"/>
            <a:ext cx="1290719" cy="541827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TextBox 31">
            <a:extLst>
              <a:ext uri="{FF2B5EF4-FFF2-40B4-BE49-F238E27FC236}">
                <a16:creationId xmlns:a16="http://schemas.microsoft.com/office/drawing/2014/main" id="{5A7DEEA3-1641-4C2D-AA05-F20E436BCAA1}"/>
              </a:ext>
            </a:extLst>
          </p:cNvPr>
          <p:cNvSpPr txBox="1"/>
          <p:nvPr/>
        </p:nvSpPr>
        <p:spPr>
          <a:xfrm>
            <a:off x="6300759" y="5521334"/>
            <a:ext cx="3851047" cy="369332"/>
          </a:xfrm>
          <a:prstGeom prst="rect">
            <a:avLst/>
          </a:prstGeom>
          <a:noFill/>
        </p:spPr>
        <p:txBody>
          <a:bodyPr wrap="square" rtlCol="0">
            <a:spAutoFit/>
          </a:bodyPr>
          <a:lstStyle/>
          <a:p>
            <a:r>
              <a:rPr lang="en-US" dirty="0"/>
              <a:t>now you can be agile with Data Science</a:t>
            </a:r>
          </a:p>
        </p:txBody>
      </p:sp>
      <p:sp>
        <p:nvSpPr>
          <p:cNvPr id="33" name="TextBox 32">
            <a:extLst>
              <a:ext uri="{FF2B5EF4-FFF2-40B4-BE49-F238E27FC236}">
                <a16:creationId xmlns:a16="http://schemas.microsoft.com/office/drawing/2014/main" id="{884F6127-14FA-4167-AE20-72E18A03925C}"/>
              </a:ext>
            </a:extLst>
          </p:cNvPr>
          <p:cNvSpPr txBox="1"/>
          <p:nvPr/>
        </p:nvSpPr>
        <p:spPr>
          <a:xfrm>
            <a:off x="0" y="6225738"/>
            <a:ext cx="10127226" cy="461665"/>
          </a:xfrm>
          <a:prstGeom prst="rect">
            <a:avLst/>
          </a:prstGeom>
          <a:noFill/>
        </p:spPr>
        <p:txBody>
          <a:bodyPr wrap="square" rtlCol="0">
            <a:spAutoFit/>
          </a:bodyPr>
          <a:lstStyle/>
          <a:p>
            <a:r>
              <a:rPr lang="en-US" sz="2400" dirty="0"/>
              <a:t>Multi-disciplinary teams not model-based teams. IT has to organize properly</a:t>
            </a:r>
          </a:p>
        </p:txBody>
      </p:sp>
    </p:spTree>
    <p:extLst>
      <p:ext uri="{BB962C8B-B14F-4D97-AF65-F5344CB8AC3E}">
        <p14:creationId xmlns:p14="http://schemas.microsoft.com/office/powerpoint/2010/main" val="42270363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2C0EF-C2E7-4AD5-BD03-1597B872C2EE}"/>
              </a:ext>
            </a:extLst>
          </p:cNvPr>
          <p:cNvSpPr>
            <a:spLocks noGrp="1"/>
          </p:cNvSpPr>
          <p:nvPr>
            <p:ph type="title"/>
          </p:nvPr>
        </p:nvSpPr>
        <p:spPr/>
        <p:txBody>
          <a:bodyPr/>
          <a:lstStyle/>
          <a:p>
            <a:r>
              <a:rPr lang="en-US" dirty="0"/>
              <a:t>Confusing Engineering and Data Science</a:t>
            </a:r>
          </a:p>
        </p:txBody>
      </p:sp>
      <p:sp>
        <p:nvSpPr>
          <p:cNvPr id="3" name="Content Placeholder 2">
            <a:extLst>
              <a:ext uri="{FF2B5EF4-FFF2-40B4-BE49-F238E27FC236}">
                <a16:creationId xmlns:a16="http://schemas.microsoft.com/office/drawing/2014/main" id="{E87BE757-E99B-4C1C-BD4A-21681896A54C}"/>
              </a:ext>
            </a:extLst>
          </p:cNvPr>
          <p:cNvSpPr>
            <a:spLocks noGrp="1"/>
          </p:cNvSpPr>
          <p:nvPr>
            <p:ph idx="1"/>
          </p:nvPr>
        </p:nvSpPr>
        <p:spPr/>
        <p:txBody>
          <a:bodyPr>
            <a:normAutofit lnSpcReduction="10000"/>
          </a:bodyPr>
          <a:lstStyle/>
          <a:p>
            <a:r>
              <a:rPr lang="en-US" dirty="0"/>
              <a:t>Engineering should build data acquisition, integration and pipelining strategies </a:t>
            </a:r>
          </a:p>
          <a:p>
            <a:r>
              <a:rPr lang="en-US" dirty="0"/>
              <a:t>Data Scientists should focus on getting better and better predictions from data</a:t>
            </a:r>
          </a:p>
          <a:p>
            <a:r>
              <a:rPr lang="en-US" dirty="0"/>
              <a:t>Engineering needs to be involved all the way through a project because deployment and pipelining methodologies need to be </a:t>
            </a:r>
            <a:r>
              <a:rPr lang="en-US" dirty="0" err="1"/>
              <a:t>productionised</a:t>
            </a:r>
            <a:endParaRPr lang="en-US" dirty="0"/>
          </a:p>
          <a:p>
            <a:r>
              <a:rPr lang="en-US" dirty="0"/>
              <a:t>Engineers need to be involved in conversations about which technologies can scale</a:t>
            </a:r>
          </a:p>
          <a:p>
            <a:r>
              <a:rPr lang="en-US" dirty="0"/>
              <a:t>Sprint “zero” most important part of the cycle</a:t>
            </a:r>
          </a:p>
        </p:txBody>
      </p:sp>
    </p:spTree>
    <p:extLst>
      <p:ext uri="{BB962C8B-B14F-4D97-AF65-F5344CB8AC3E}">
        <p14:creationId xmlns:p14="http://schemas.microsoft.com/office/powerpoint/2010/main" val="16630875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246CE-6B9D-4EA0-901B-27667E5EB4AA}"/>
              </a:ext>
            </a:extLst>
          </p:cNvPr>
          <p:cNvSpPr>
            <a:spLocks noGrp="1"/>
          </p:cNvSpPr>
          <p:nvPr>
            <p:ph type="title"/>
          </p:nvPr>
        </p:nvSpPr>
        <p:spPr/>
        <p:txBody>
          <a:bodyPr/>
          <a:lstStyle/>
          <a:p>
            <a:r>
              <a:rPr lang="en-US" dirty="0"/>
              <a:t>Good organization in Data Science</a:t>
            </a:r>
          </a:p>
        </p:txBody>
      </p:sp>
      <p:sp>
        <p:nvSpPr>
          <p:cNvPr id="3" name="Content Placeholder 2">
            <a:extLst>
              <a:ext uri="{FF2B5EF4-FFF2-40B4-BE49-F238E27FC236}">
                <a16:creationId xmlns:a16="http://schemas.microsoft.com/office/drawing/2014/main" id="{6BF83FED-D765-46B7-8708-6A8BEF90A457}"/>
              </a:ext>
            </a:extLst>
          </p:cNvPr>
          <p:cNvSpPr>
            <a:spLocks noGrp="1"/>
          </p:cNvSpPr>
          <p:nvPr>
            <p:ph idx="1"/>
          </p:nvPr>
        </p:nvSpPr>
        <p:spPr/>
        <p:txBody>
          <a:bodyPr/>
          <a:lstStyle/>
          <a:p>
            <a:r>
              <a:rPr lang="en-US" dirty="0"/>
              <a:t>No model-based teams</a:t>
            </a:r>
          </a:p>
          <a:p>
            <a:r>
              <a:rPr lang="en-US" dirty="0"/>
              <a:t>Teams within teams not good </a:t>
            </a:r>
          </a:p>
          <a:p>
            <a:r>
              <a:rPr lang="en-US" dirty="0"/>
              <a:t>Data Scientists solely </a:t>
            </a:r>
            <a:r>
              <a:rPr lang="en-US" dirty="0" err="1"/>
              <a:t>focussed</a:t>
            </a:r>
            <a:r>
              <a:rPr lang="en-US" dirty="0"/>
              <a:t> on sprint features</a:t>
            </a:r>
          </a:p>
          <a:p>
            <a:r>
              <a:rPr lang="en-US" dirty="0"/>
              <a:t>Dependencies well understood for Data Scientists</a:t>
            </a:r>
          </a:p>
          <a:p>
            <a:r>
              <a:rPr lang="en-US" dirty="0"/>
              <a:t>With analytics projects engineering support is built around Data Scientist needs for data </a:t>
            </a:r>
          </a:p>
          <a:p>
            <a:r>
              <a:rPr lang="en-US" dirty="0" err="1"/>
              <a:t>Organisational</a:t>
            </a:r>
            <a:r>
              <a:rPr lang="en-US" dirty="0"/>
              <a:t> data strategy should respect the above</a:t>
            </a:r>
          </a:p>
          <a:p>
            <a:endParaRPr lang="en-US" dirty="0"/>
          </a:p>
        </p:txBody>
      </p:sp>
    </p:spTree>
    <p:extLst>
      <p:ext uri="{BB962C8B-B14F-4D97-AF65-F5344CB8AC3E}">
        <p14:creationId xmlns:p14="http://schemas.microsoft.com/office/powerpoint/2010/main" val="7310936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E996E-2BA7-4A3A-A2D8-59F7F7090EC4}"/>
              </a:ext>
            </a:extLst>
          </p:cNvPr>
          <p:cNvSpPr>
            <a:spLocks noGrp="1"/>
          </p:cNvSpPr>
          <p:nvPr>
            <p:ph type="title"/>
          </p:nvPr>
        </p:nvSpPr>
        <p:spPr/>
        <p:txBody>
          <a:bodyPr/>
          <a:lstStyle/>
          <a:p>
            <a:r>
              <a:rPr lang="en-US" dirty="0"/>
              <a:t>Teaching Agile to Waterfall thinkers</a:t>
            </a:r>
          </a:p>
        </p:txBody>
      </p:sp>
      <p:sp>
        <p:nvSpPr>
          <p:cNvPr id="3" name="Content Placeholder 2">
            <a:extLst>
              <a:ext uri="{FF2B5EF4-FFF2-40B4-BE49-F238E27FC236}">
                <a16:creationId xmlns:a16="http://schemas.microsoft.com/office/drawing/2014/main" id="{94A0C082-8C18-405E-AA60-9F30F139D4A2}"/>
              </a:ext>
            </a:extLst>
          </p:cNvPr>
          <p:cNvSpPr>
            <a:spLocks noGrp="1"/>
          </p:cNvSpPr>
          <p:nvPr>
            <p:ph idx="1"/>
          </p:nvPr>
        </p:nvSpPr>
        <p:spPr/>
        <p:txBody>
          <a:bodyPr/>
          <a:lstStyle/>
          <a:p>
            <a:r>
              <a:rPr lang="en-US" dirty="0"/>
              <a:t>Data Scientists are waterfall thinkers </a:t>
            </a:r>
          </a:p>
          <a:p>
            <a:r>
              <a:rPr lang="en-US" dirty="0"/>
              <a:t>Most are PhDs and present back after three years</a:t>
            </a:r>
          </a:p>
          <a:p>
            <a:r>
              <a:rPr lang="en-US" dirty="0"/>
              <a:t>Many data scientists don’t think “failure” is part of the process</a:t>
            </a:r>
          </a:p>
          <a:p>
            <a:r>
              <a:rPr lang="en-US" dirty="0"/>
              <a:t>Success criteria in modelling needs to be taught as improvement not raw accuracy outcomes</a:t>
            </a:r>
          </a:p>
          <a:p>
            <a:r>
              <a:rPr lang="en-US" dirty="0"/>
              <a:t>Keep feature deliveries small and visible</a:t>
            </a:r>
          </a:p>
        </p:txBody>
      </p:sp>
    </p:spTree>
    <p:extLst>
      <p:ext uri="{BB962C8B-B14F-4D97-AF65-F5344CB8AC3E}">
        <p14:creationId xmlns:p14="http://schemas.microsoft.com/office/powerpoint/2010/main" val="22372912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5CC80-578A-4176-B284-919EC859CE9C}"/>
              </a:ext>
            </a:extLst>
          </p:cNvPr>
          <p:cNvSpPr>
            <a:spLocks noGrp="1"/>
          </p:cNvSpPr>
          <p:nvPr>
            <p:ph type="title"/>
          </p:nvPr>
        </p:nvSpPr>
        <p:spPr/>
        <p:txBody>
          <a:bodyPr/>
          <a:lstStyle/>
          <a:p>
            <a:r>
              <a:rPr lang="en-US" dirty="0"/>
              <a:t>Software + Data Science</a:t>
            </a:r>
          </a:p>
        </p:txBody>
      </p:sp>
      <p:pic>
        <p:nvPicPr>
          <p:cNvPr id="4" name="Picture 3">
            <a:extLst>
              <a:ext uri="{FF2B5EF4-FFF2-40B4-BE49-F238E27FC236}">
                <a16:creationId xmlns:a16="http://schemas.microsoft.com/office/drawing/2014/main" id="{722AC09C-6074-45B5-BFB9-587203A4BB4C}"/>
              </a:ext>
            </a:extLst>
          </p:cNvPr>
          <p:cNvPicPr>
            <a:picLocks noChangeAspect="1"/>
          </p:cNvPicPr>
          <p:nvPr/>
        </p:nvPicPr>
        <p:blipFill>
          <a:blip r:embed="rId2"/>
          <a:stretch>
            <a:fillRect/>
          </a:stretch>
        </p:blipFill>
        <p:spPr>
          <a:xfrm>
            <a:off x="6314359" y="3430240"/>
            <a:ext cx="5366363" cy="1116877"/>
          </a:xfrm>
          <a:prstGeom prst="rect">
            <a:avLst/>
          </a:prstGeom>
        </p:spPr>
      </p:pic>
      <p:pic>
        <p:nvPicPr>
          <p:cNvPr id="5" name="Picture 4">
            <a:extLst>
              <a:ext uri="{FF2B5EF4-FFF2-40B4-BE49-F238E27FC236}">
                <a16:creationId xmlns:a16="http://schemas.microsoft.com/office/drawing/2014/main" id="{AFFA7B1B-67EF-4A69-9630-5AD4023F3CE4}"/>
              </a:ext>
            </a:extLst>
          </p:cNvPr>
          <p:cNvPicPr>
            <a:picLocks noChangeAspect="1"/>
          </p:cNvPicPr>
          <p:nvPr/>
        </p:nvPicPr>
        <p:blipFill>
          <a:blip r:embed="rId3"/>
          <a:stretch>
            <a:fillRect/>
          </a:stretch>
        </p:blipFill>
        <p:spPr>
          <a:xfrm>
            <a:off x="410399" y="1437715"/>
            <a:ext cx="4766042" cy="5420285"/>
          </a:xfrm>
          <a:prstGeom prst="rect">
            <a:avLst/>
          </a:prstGeom>
        </p:spPr>
      </p:pic>
      <p:sp>
        <p:nvSpPr>
          <p:cNvPr id="6" name="Arrow: Right 5">
            <a:extLst>
              <a:ext uri="{FF2B5EF4-FFF2-40B4-BE49-F238E27FC236}">
                <a16:creationId xmlns:a16="http://schemas.microsoft.com/office/drawing/2014/main" id="{735560BE-D723-4BE9-9D74-2EF549C63C37}"/>
              </a:ext>
            </a:extLst>
          </p:cNvPr>
          <p:cNvSpPr/>
          <p:nvPr/>
        </p:nvSpPr>
        <p:spPr>
          <a:xfrm>
            <a:off x="5343832" y="3715905"/>
            <a:ext cx="668594" cy="4319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20953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0682F-1B09-493D-94E5-DF646D9D8103}"/>
              </a:ext>
            </a:extLst>
          </p:cNvPr>
          <p:cNvSpPr>
            <a:spLocks noGrp="1"/>
          </p:cNvSpPr>
          <p:nvPr>
            <p:ph type="title"/>
          </p:nvPr>
        </p:nvSpPr>
        <p:spPr/>
        <p:txBody>
          <a:bodyPr/>
          <a:lstStyle/>
          <a:p>
            <a:r>
              <a:rPr lang="en-US" dirty="0"/>
              <a:t>Do I have a problem that requires Data Science?</a:t>
            </a:r>
          </a:p>
        </p:txBody>
      </p:sp>
      <p:sp>
        <p:nvSpPr>
          <p:cNvPr id="3" name="Content Placeholder 2">
            <a:extLst>
              <a:ext uri="{FF2B5EF4-FFF2-40B4-BE49-F238E27FC236}">
                <a16:creationId xmlns:a16="http://schemas.microsoft.com/office/drawing/2014/main" id="{FC26D241-C3D7-4737-AADA-9F3F00BB47EB}"/>
              </a:ext>
            </a:extLst>
          </p:cNvPr>
          <p:cNvSpPr>
            <a:spLocks noGrp="1"/>
          </p:cNvSpPr>
          <p:nvPr>
            <p:ph idx="1"/>
          </p:nvPr>
        </p:nvSpPr>
        <p:spPr/>
        <p:txBody>
          <a:bodyPr/>
          <a:lstStyle/>
          <a:p>
            <a:r>
              <a:rPr lang="en-US" dirty="0"/>
              <a:t>Is my problem clearly defined?</a:t>
            </a:r>
          </a:p>
          <a:p>
            <a:r>
              <a:rPr lang="en-US" dirty="0"/>
              <a:t>Can I see whether it’s been done before (Google search)?</a:t>
            </a:r>
          </a:p>
          <a:p>
            <a:r>
              <a:rPr lang="en-US" dirty="0"/>
              <a:t>Speak to the BI team first and see whether it’s a problem that’s been solved inside the business</a:t>
            </a:r>
          </a:p>
          <a:p>
            <a:r>
              <a:rPr lang="en-US" dirty="0"/>
              <a:t>If this is clearly a problem which requires a Data Scientist, spike it out before committing </a:t>
            </a:r>
          </a:p>
          <a:p>
            <a:r>
              <a:rPr lang="en-US" dirty="0"/>
              <a:t>Colleague of mine says, most </a:t>
            </a:r>
            <a:r>
              <a:rPr lang="en-US" dirty="0" err="1"/>
              <a:t>organisations</a:t>
            </a:r>
            <a:r>
              <a:rPr lang="en-US" dirty="0"/>
              <a:t> can’t do BI properly but now they’re moving onto AI</a:t>
            </a:r>
          </a:p>
          <a:p>
            <a:r>
              <a:rPr lang="en-US" dirty="0"/>
              <a:t>Get your data strategy right!</a:t>
            </a:r>
          </a:p>
          <a:p>
            <a:endParaRPr lang="en-US" dirty="0"/>
          </a:p>
        </p:txBody>
      </p:sp>
    </p:spTree>
    <p:extLst>
      <p:ext uri="{BB962C8B-B14F-4D97-AF65-F5344CB8AC3E}">
        <p14:creationId xmlns:p14="http://schemas.microsoft.com/office/powerpoint/2010/main" val="351795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9132D-79DF-4921-A5F2-5B0B4B58CE98}"/>
              </a:ext>
            </a:extLst>
          </p:cNvPr>
          <p:cNvSpPr>
            <a:spLocks noGrp="1"/>
          </p:cNvSpPr>
          <p:nvPr>
            <p:ph type="title"/>
          </p:nvPr>
        </p:nvSpPr>
        <p:spPr/>
        <p:txBody>
          <a:bodyPr/>
          <a:lstStyle/>
          <a:p>
            <a:r>
              <a:rPr lang="en-GB" dirty="0"/>
              <a:t>Top Business Trends</a:t>
            </a:r>
          </a:p>
        </p:txBody>
      </p:sp>
      <p:sp>
        <p:nvSpPr>
          <p:cNvPr id="3" name="Content Placeholder 2">
            <a:extLst>
              <a:ext uri="{FF2B5EF4-FFF2-40B4-BE49-F238E27FC236}">
                <a16:creationId xmlns:a16="http://schemas.microsoft.com/office/drawing/2014/main" id="{B252C752-6E86-44C9-9005-232989B9870B}"/>
              </a:ext>
            </a:extLst>
          </p:cNvPr>
          <p:cNvSpPr>
            <a:spLocks noGrp="1"/>
          </p:cNvSpPr>
          <p:nvPr>
            <p:ph idx="1"/>
          </p:nvPr>
        </p:nvSpPr>
        <p:spPr/>
        <p:txBody>
          <a:bodyPr/>
          <a:lstStyle/>
          <a:p>
            <a:r>
              <a:rPr lang="en-GB" dirty="0"/>
              <a:t>Building modular programmes to jump start solutions</a:t>
            </a:r>
          </a:p>
          <a:p>
            <a:r>
              <a:rPr lang="en-GB" dirty="0"/>
              <a:t>Locking business and technology together</a:t>
            </a:r>
          </a:p>
          <a:p>
            <a:endParaRPr lang="en-GB" dirty="0"/>
          </a:p>
          <a:p>
            <a:r>
              <a:rPr lang="en-GB" dirty="0"/>
              <a:t>IT 2.0 – profit centre not cost centre</a:t>
            </a:r>
          </a:p>
          <a:p>
            <a:endParaRPr lang="en-GB" dirty="0"/>
          </a:p>
          <a:p>
            <a:r>
              <a:rPr lang="en-GB" dirty="0"/>
              <a:t>Many CIOs tell me they are sold on “new business models” but this turns to vapour when they try to explore it</a:t>
            </a:r>
          </a:p>
          <a:p>
            <a:endParaRPr lang="en-GB" dirty="0"/>
          </a:p>
        </p:txBody>
      </p:sp>
    </p:spTree>
    <p:extLst>
      <p:ext uri="{BB962C8B-B14F-4D97-AF65-F5344CB8AC3E}">
        <p14:creationId xmlns:p14="http://schemas.microsoft.com/office/powerpoint/2010/main" val="42348942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36B2D-CB45-4C8F-AFE0-46D81DB17431}"/>
              </a:ext>
            </a:extLst>
          </p:cNvPr>
          <p:cNvSpPr>
            <a:spLocks noGrp="1"/>
          </p:cNvSpPr>
          <p:nvPr>
            <p:ph type="title"/>
          </p:nvPr>
        </p:nvSpPr>
        <p:spPr/>
        <p:txBody>
          <a:bodyPr/>
          <a:lstStyle/>
          <a:p>
            <a:r>
              <a:rPr lang="en-US" dirty="0"/>
              <a:t>A real job ad for a Data Scientist!</a:t>
            </a:r>
          </a:p>
        </p:txBody>
      </p:sp>
      <p:sp>
        <p:nvSpPr>
          <p:cNvPr id="3" name="Content Placeholder 2">
            <a:extLst>
              <a:ext uri="{FF2B5EF4-FFF2-40B4-BE49-F238E27FC236}">
                <a16:creationId xmlns:a16="http://schemas.microsoft.com/office/drawing/2014/main" id="{088EDED1-ACD6-499B-AA63-C6D4C7209B6C}"/>
              </a:ext>
            </a:extLst>
          </p:cNvPr>
          <p:cNvSpPr>
            <a:spLocks noGrp="1"/>
          </p:cNvSpPr>
          <p:nvPr>
            <p:ph idx="1"/>
          </p:nvPr>
        </p:nvSpPr>
        <p:spPr/>
        <p:txBody>
          <a:bodyPr>
            <a:normAutofit fontScale="85000" lnSpcReduction="20000"/>
          </a:bodyPr>
          <a:lstStyle/>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Java, R, Python, F# … (bonus: Clojure, Haskell, Scala)</a:t>
            </a:r>
          </a:p>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Hadoop, HDFS &amp; MapReduce… (bonus: Spark, Storm)</a:t>
            </a:r>
          </a:p>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HBase, Pig &amp; Hive… (bonus: Shark, Impala, </a:t>
            </a:r>
            <a:r>
              <a:rPr lang="en-US" dirty="0" err="1">
                <a:solidFill>
                  <a:srgbClr val="414141"/>
                </a:solidFill>
                <a:latin typeface="Gill Sans Light" charset="0"/>
                <a:sym typeface="Gill Sans Light" charset="0"/>
              </a:rPr>
              <a:t>Cascalog</a:t>
            </a:r>
            <a:r>
              <a:rPr lang="en-US" dirty="0">
                <a:solidFill>
                  <a:srgbClr val="414141"/>
                </a:solidFill>
                <a:latin typeface="Gill Sans Light" charset="0"/>
                <a:sym typeface="Gill Sans Light" charset="0"/>
              </a:rPr>
              <a:t>)</a:t>
            </a:r>
          </a:p>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ETL, </a:t>
            </a:r>
            <a:r>
              <a:rPr lang="en-US" dirty="0" err="1">
                <a:solidFill>
                  <a:srgbClr val="414141"/>
                </a:solidFill>
                <a:latin typeface="Gill Sans Light" charset="0"/>
                <a:sym typeface="Gill Sans Light" charset="0"/>
              </a:rPr>
              <a:t>Webscrapers</a:t>
            </a:r>
            <a:r>
              <a:rPr lang="en-US" dirty="0">
                <a:solidFill>
                  <a:srgbClr val="414141"/>
                </a:solidFill>
                <a:latin typeface="Gill Sans Light" charset="0"/>
                <a:sym typeface="Gill Sans Light" charset="0"/>
              </a:rPr>
              <a:t>, Flume, </a:t>
            </a:r>
            <a:r>
              <a:rPr lang="en-US" dirty="0" err="1">
                <a:solidFill>
                  <a:srgbClr val="414141"/>
                </a:solidFill>
                <a:latin typeface="Gill Sans Light" charset="0"/>
                <a:sym typeface="Gill Sans Light" charset="0"/>
              </a:rPr>
              <a:t>Sqoop</a:t>
            </a:r>
            <a:r>
              <a:rPr lang="en-US" dirty="0">
                <a:solidFill>
                  <a:srgbClr val="414141"/>
                </a:solidFill>
                <a:latin typeface="Gill Sans Light" charset="0"/>
                <a:sym typeface="Gill Sans Light" charset="0"/>
              </a:rPr>
              <a:t>… (bonus: Hume) </a:t>
            </a:r>
          </a:p>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SQL, RDBMS, DW, OLAP…</a:t>
            </a:r>
          </a:p>
          <a:p>
            <a:pPr lvl="0" fontAlgn="base">
              <a:lnSpc>
                <a:spcPct val="130000"/>
              </a:lnSpc>
              <a:spcBef>
                <a:spcPct val="0"/>
              </a:spcBef>
              <a:spcAft>
                <a:spcPct val="0"/>
              </a:spcAft>
              <a:buFont typeface="Courier New" panose="02070309020205020404" pitchFamily="49" charset="0"/>
              <a:buChar char="o"/>
            </a:pPr>
            <a:r>
              <a:rPr lang="en-US" dirty="0" err="1">
                <a:solidFill>
                  <a:srgbClr val="414141"/>
                </a:solidFill>
                <a:latin typeface="Gill Sans Light" charset="0"/>
                <a:sym typeface="Gill Sans Light" charset="0"/>
              </a:rPr>
              <a:t>Knime</a:t>
            </a:r>
            <a:r>
              <a:rPr lang="en-US" dirty="0">
                <a:solidFill>
                  <a:srgbClr val="414141"/>
                </a:solidFill>
                <a:latin typeface="Gill Sans Light" charset="0"/>
                <a:sym typeface="Gill Sans Light" charset="0"/>
              </a:rPr>
              <a:t>, Weka, </a:t>
            </a:r>
            <a:r>
              <a:rPr lang="en-US" dirty="0" err="1">
                <a:solidFill>
                  <a:srgbClr val="414141"/>
                </a:solidFill>
                <a:latin typeface="Gill Sans Light" charset="0"/>
                <a:sym typeface="Gill Sans Light" charset="0"/>
              </a:rPr>
              <a:t>RapidMiner</a:t>
            </a:r>
            <a:r>
              <a:rPr lang="en-US" dirty="0">
                <a:solidFill>
                  <a:srgbClr val="414141"/>
                </a:solidFill>
                <a:latin typeface="Gill Sans Light" charset="0"/>
                <a:sym typeface="Gill Sans Light" charset="0"/>
              </a:rPr>
              <a:t>…(bonus: SciPy, </a:t>
            </a:r>
            <a:r>
              <a:rPr lang="en-US" dirty="0" err="1">
                <a:solidFill>
                  <a:srgbClr val="414141"/>
                </a:solidFill>
                <a:latin typeface="Gill Sans Light" charset="0"/>
                <a:sym typeface="Gill Sans Light" charset="0"/>
              </a:rPr>
              <a:t>NumPy</a:t>
            </a:r>
            <a:r>
              <a:rPr lang="en-US" dirty="0">
                <a:solidFill>
                  <a:srgbClr val="414141"/>
                </a:solidFill>
                <a:latin typeface="Gill Sans Light" charset="0"/>
                <a:sym typeface="Gill Sans Light" charset="0"/>
              </a:rPr>
              <a:t>, </a:t>
            </a:r>
            <a:r>
              <a:rPr lang="en-US" dirty="0" err="1">
                <a:solidFill>
                  <a:srgbClr val="414141"/>
                </a:solidFill>
                <a:latin typeface="Gill Sans Light" charset="0"/>
                <a:sym typeface="Gill Sans Light" charset="0"/>
              </a:rPr>
              <a:t>scikit</a:t>
            </a:r>
            <a:r>
              <a:rPr lang="en-US" dirty="0">
                <a:solidFill>
                  <a:srgbClr val="414141"/>
                </a:solidFill>
                <a:latin typeface="Gill Sans Light" charset="0"/>
                <a:sym typeface="Gill Sans Light" charset="0"/>
              </a:rPr>
              <a:t>-learn, pandas)</a:t>
            </a:r>
          </a:p>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D3.js, </a:t>
            </a:r>
            <a:r>
              <a:rPr lang="en-US" dirty="0" err="1">
                <a:solidFill>
                  <a:srgbClr val="414141"/>
                </a:solidFill>
                <a:latin typeface="Gill Sans Light" charset="0"/>
                <a:sym typeface="Gill Sans Light" charset="0"/>
              </a:rPr>
              <a:t>Gephi</a:t>
            </a:r>
            <a:r>
              <a:rPr lang="en-US" dirty="0">
                <a:solidFill>
                  <a:srgbClr val="414141"/>
                </a:solidFill>
                <a:latin typeface="Gill Sans Light" charset="0"/>
                <a:sym typeface="Gill Sans Light" charset="0"/>
              </a:rPr>
              <a:t>, ggplot2, Tableau, Flare, Shiny…</a:t>
            </a:r>
          </a:p>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SPSS, </a:t>
            </a:r>
            <a:r>
              <a:rPr lang="en-US" dirty="0" err="1">
                <a:solidFill>
                  <a:srgbClr val="414141"/>
                </a:solidFill>
                <a:latin typeface="Gill Sans Light" charset="0"/>
                <a:sym typeface="Gill Sans Light" charset="0"/>
              </a:rPr>
              <a:t>Matlab</a:t>
            </a:r>
            <a:r>
              <a:rPr lang="en-US" dirty="0">
                <a:solidFill>
                  <a:srgbClr val="414141"/>
                </a:solidFill>
                <a:latin typeface="Gill Sans Light" charset="0"/>
                <a:sym typeface="Gill Sans Light" charset="0"/>
              </a:rPr>
              <a:t>, SAS…</a:t>
            </a:r>
          </a:p>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NoSQL, Mongo DB, Couchbase, Cassandra…</a:t>
            </a:r>
          </a:p>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And Yes! … MS-Excel: </a:t>
            </a:r>
            <a:r>
              <a:rPr lang="en-US" i="1" dirty="0">
                <a:solidFill>
                  <a:srgbClr val="414141"/>
                </a:solidFill>
                <a:latin typeface="Gill Sans Light" charset="0"/>
                <a:sym typeface="Gill Sans Light" charset="0"/>
              </a:rPr>
              <a:t>the most used, most underrated DS tool</a:t>
            </a:r>
            <a:endParaRPr lang="en-US" dirty="0"/>
          </a:p>
        </p:txBody>
      </p:sp>
    </p:spTree>
    <p:extLst>
      <p:ext uri="{BB962C8B-B14F-4D97-AF65-F5344CB8AC3E}">
        <p14:creationId xmlns:p14="http://schemas.microsoft.com/office/powerpoint/2010/main" val="37078475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36B2D-CB45-4C8F-AFE0-46D81DB17431}"/>
              </a:ext>
            </a:extLst>
          </p:cNvPr>
          <p:cNvSpPr>
            <a:spLocks noGrp="1"/>
          </p:cNvSpPr>
          <p:nvPr>
            <p:ph type="title"/>
          </p:nvPr>
        </p:nvSpPr>
        <p:spPr/>
        <p:txBody>
          <a:bodyPr/>
          <a:lstStyle/>
          <a:p>
            <a:r>
              <a:rPr lang="en-US" dirty="0"/>
              <a:t>With inefficiencies shown in red</a:t>
            </a:r>
          </a:p>
        </p:txBody>
      </p:sp>
      <p:sp>
        <p:nvSpPr>
          <p:cNvPr id="3" name="Content Placeholder 2">
            <a:extLst>
              <a:ext uri="{FF2B5EF4-FFF2-40B4-BE49-F238E27FC236}">
                <a16:creationId xmlns:a16="http://schemas.microsoft.com/office/drawing/2014/main" id="{088EDED1-ACD6-499B-AA63-C6D4C7209B6C}"/>
              </a:ext>
            </a:extLst>
          </p:cNvPr>
          <p:cNvSpPr>
            <a:spLocks noGrp="1"/>
          </p:cNvSpPr>
          <p:nvPr>
            <p:ph idx="1"/>
          </p:nvPr>
        </p:nvSpPr>
        <p:spPr/>
        <p:txBody>
          <a:bodyPr>
            <a:normAutofit fontScale="85000" lnSpcReduction="20000"/>
          </a:bodyPr>
          <a:lstStyle/>
          <a:p>
            <a:pPr lvl="0" fontAlgn="base">
              <a:lnSpc>
                <a:spcPct val="130000"/>
              </a:lnSpc>
              <a:spcBef>
                <a:spcPct val="0"/>
              </a:spcBef>
              <a:spcAft>
                <a:spcPct val="0"/>
              </a:spcAft>
              <a:buFont typeface="Courier New" panose="02070309020205020404" pitchFamily="49" charset="0"/>
              <a:buChar char="o"/>
            </a:pPr>
            <a:r>
              <a:rPr lang="en-US" dirty="0">
                <a:solidFill>
                  <a:srgbClr val="C00000"/>
                </a:solidFill>
                <a:latin typeface="Gill Sans Light" charset="0"/>
                <a:sym typeface="Gill Sans Light" charset="0"/>
              </a:rPr>
              <a:t>Java</a:t>
            </a:r>
            <a:r>
              <a:rPr lang="en-US" dirty="0">
                <a:solidFill>
                  <a:srgbClr val="414141"/>
                </a:solidFill>
                <a:latin typeface="Gill Sans Light" charset="0"/>
                <a:sym typeface="Gill Sans Light" charset="0"/>
              </a:rPr>
              <a:t>, R, </a:t>
            </a:r>
            <a:r>
              <a:rPr lang="en-US" dirty="0">
                <a:latin typeface="Gill Sans Light" charset="0"/>
                <a:sym typeface="Gill Sans Light" charset="0"/>
              </a:rPr>
              <a:t>Python</a:t>
            </a:r>
            <a:r>
              <a:rPr lang="en-US" dirty="0">
                <a:solidFill>
                  <a:srgbClr val="414141"/>
                </a:solidFill>
                <a:latin typeface="Gill Sans Light" charset="0"/>
                <a:sym typeface="Gill Sans Light" charset="0"/>
              </a:rPr>
              <a:t>, </a:t>
            </a:r>
            <a:r>
              <a:rPr lang="en-US" dirty="0">
                <a:solidFill>
                  <a:srgbClr val="C00000"/>
                </a:solidFill>
                <a:latin typeface="Gill Sans Light" charset="0"/>
                <a:sym typeface="Gill Sans Light" charset="0"/>
              </a:rPr>
              <a:t>F# </a:t>
            </a:r>
            <a:r>
              <a:rPr lang="en-US" dirty="0">
                <a:solidFill>
                  <a:srgbClr val="414141"/>
                </a:solidFill>
                <a:latin typeface="Gill Sans Light" charset="0"/>
                <a:sym typeface="Gill Sans Light" charset="0"/>
              </a:rPr>
              <a:t>… (bonus: </a:t>
            </a:r>
            <a:r>
              <a:rPr lang="en-US" dirty="0">
                <a:solidFill>
                  <a:srgbClr val="C00000"/>
                </a:solidFill>
                <a:latin typeface="Gill Sans Light" charset="0"/>
                <a:sym typeface="Gill Sans Light" charset="0"/>
              </a:rPr>
              <a:t>Clojure, Haskell, Scala</a:t>
            </a:r>
            <a:r>
              <a:rPr lang="en-US" dirty="0">
                <a:solidFill>
                  <a:srgbClr val="414141"/>
                </a:solidFill>
                <a:latin typeface="Gill Sans Light" charset="0"/>
                <a:sym typeface="Gill Sans Light" charset="0"/>
              </a:rPr>
              <a:t>)</a:t>
            </a:r>
          </a:p>
          <a:p>
            <a:pPr lvl="0" fontAlgn="base">
              <a:lnSpc>
                <a:spcPct val="130000"/>
              </a:lnSpc>
              <a:spcBef>
                <a:spcPct val="0"/>
              </a:spcBef>
              <a:spcAft>
                <a:spcPct val="0"/>
              </a:spcAft>
              <a:buFont typeface="Courier New" panose="02070309020205020404" pitchFamily="49" charset="0"/>
              <a:buChar char="o"/>
            </a:pPr>
            <a:r>
              <a:rPr lang="en-US" dirty="0">
                <a:solidFill>
                  <a:srgbClr val="C00000"/>
                </a:solidFill>
                <a:latin typeface="Gill Sans Light" charset="0"/>
                <a:sym typeface="Gill Sans Light" charset="0"/>
              </a:rPr>
              <a:t>Hadoop, HDFS &amp; MapReduce</a:t>
            </a:r>
            <a:r>
              <a:rPr lang="en-US" dirty="0">
                <a:solidFill>
                  <a:srgbClr val="414141"/>
                </a:solidFill>
                <a:latin typeface="Gill Sans Light" charset="0"/>
                <a:sym typeface="Gill Sans Light" charset="0"/>
              </a:rPr>
              <a:t>… (bonus: </a:t>
            </a:r>
            <a:r>
              <a:rPr lang="en-US" dirty="0">
                <a:solidFill>
                  <a:srgbClr val="C00000"/>
                </a:solidFill>
                <a:latin typeface="Gill Sans Light" charset="0"/>
                <a:sym typeface="Gill Sans Light" charset="0"/>
              </a:rPr>
              <a:t>Spark, Storm</a:t>
            </a:r>
            <a:r>
              <a:rPr lang="en-US" dirty="0">
                <a:solidFill>
                  <a:srgbClr val="414141"/>
                </a:solidFill>
                <a:latin typeface="Gill Sans Light" charset="0"/>
                <a:sym typeface="Gill Sans Light" charset="0"/>
              </a:rPr>
              <a:t>)</a:t>
            </a:r>
          </a:p>
          <a:p>
            <a:pPr lvl="0" fontAlgn="base">
              <a:lnSpc>
                <a:spcPct val="130000"/>
              </a:lnSpc>
              <a:spcBef>
                <a:spcPct val="0"/>
              </a:spcBef>
              <a:spcAft>
                <a:spcPct val="0"/>
              </a:spcAft>
              <a:buFont typeface="Courier New" panose="02070309020205020404" pitchFamily="49" charset="0"/>
              <a:buChar char="o"/>
            </a:pPr>
            <a:r>
              <a:rPr lang="en-US" dirty="0">
                <a:solidFill>
                  <a:srgbClr val="C00000"/>
                </a:solidFill>
                <a:latin typeface="Gill Sans Light" charset="0"/>
                <a:sym typeface="Gill Sans Light" charset="0"/>
              </a:rPr>
              <a:t>HBase</a:t>
            </a:r>
            <a:r>
              <a:rPr lang="en-US" dirty="0">
                <a:solidFill>
                  <a:srgbClr val="414141"/>
                </a:solidFill>
                <a:latin typeface="Gill Sans Light" charset="0"/>
                <a:sym typeface="Gill Sans Light" charset="0"/>
              </a:rPr>
              <a:t>, Pig &amp; Hive… (bonus: </a:t>
            </a:r>
            <a:r>
              <a:rPr lang="en-US" dirty="0">
                <a:solidFill>
                  <a:srgbClr val="C00000"/>
                </a:solidFill>
                <a:latin typeface="Gill Sans Light" charset="0"/>
                <a:sym typeface="Gill Sans Light" charset="0"/>
              </a:rPr>
              <a:t>Shark, Impala, </a:t>
            </a:r>
            <a:r>
              <a:rPr lang="en-US" dirty="0" err="1">
                <a:solidFill>
                  <a:srgbClr val="C00000"/>
                </a:solidFill>
                <a:latin typeface="Gill Sans Light" charset="0"/>
                <a:sym typeface="Gill Sans Light" charset="0"/>
              </a:rPr>
              <a:t>Cascalog</a:t>
            </a:r>
            <a:r>
              <a:rPr lang="en-US" dirty="0">
                <a:solidFill>
                  <a:srgbClr val="414141"/>
                </a:solidFill>
                <a:latin typeface="Gill Sans Light" charset="0"/>
                <a:sym typeface="Gill Sans Light" charset="0"/>
              </a:rPr>
              <a:t>)</a:t>
            </a:r>
          </a:p>
          <a:p>
            <a:pPr lvl="0" fontAlgn="base">
              <a:lnSpc>
                <a:spcPct val="130000"/>
              </a:lnSpc>
              <a:spcBef>
                <a:spcPct val="0"/>
              </a:spcBef>
              <a:spcAft>
                <a:spcPct val="0"/>
              </a:spcAft>
              <a:buFont typeface="Courier New" panose="02070309020205020404" pitchFamily="49" charset="0"/>
              <a:buChar char="o"/>
            </a:pPr>
            <a:r>
              <a:rPr lang="en-US" dirty="0">
                <a:solidFill>
                  <a:srgbClr val="C00000"/>
                </a:solidFill>
                <a:latin typeface="Gill Sans Light" charset="0"/>
                <a:sym typeface="Gill Sans Light" charset="0"/>
              </a:rPr>
              <a:t>ETL, </a:t>
            </a:r>
            <a:r>
              <a:rPr lang="en-US" dirty="0" err="1">
                <a:solidFill>
                  <a:srgbClr val="C00000"/>
                </a:solidFill>
                <a:latin typeface="Gill Sans Light" charset="0"/>
                <a:sym typeface="Gill Sans Light" charset="0"/>
              </a:rPr>
              <a:t>Webscrapers</a:t>
            </a:r>
            <a:r>
              <a:rPr lang="en-US" dirty="0">
                <a:solidFill>
                  <a:srgbClr val="C00000"/>
                </a:solidFill>
                <a:latin typeface="Gill Sans Light" charset="0"/>
                <a:sym typeface="Gill Sans Light" charset="0"/>
              </a:rPr>
              <a:t>, Flume, </a:t>
            </a:r>
            <a:r>
              <a:rPr lang="en-US" dirty="0" err="1">
                <a:solidFill>
                  <a:srgbClr val="C00000"/>
                </a:solidFill>
                <a:latin typeface="Gill Sans Light" charset="0"/>
                <a:sym typeface="Gill Sans Light" charset="0"/>
              </a:rPr>
              <a:t>Sqoop</a:t>
            </a:r>
            <a:r>
              <a:rPr lang="en-US" dirty="0">
                <a:solidFill>
                  <a:srgbClr val="414141"/>
                </a:solidFill>
                <a:latin typeface="Gill Sans Light" charset="0"/>
                <a:sym typeface="Gill Sans Light" charset="0"/>
              </a:rPr>
              <a:t>… (bonus: </a:t>
            </a:r>
            <a:r>
              <a:rPr lang="en-US" dirty="0">
                <a:solidFill>
                  <a:srgbClr val="C00000"/>
                </a:solidFill>
                <a:latin typeface="Gill Sans Light" charset="0"/>
                <a:sym typeface="Gill Sans Light" charset="0"/>
              </a:rPr>
              <a:t>Hume</a:t>
            </a:r>
            <a:r>
              <a:rPr lang="en-US" dirty="0">
                <a:solidFill>
                  <a:srgbClr val="414141"/>
                </a:solidFill>
                <a:latin typeface="Gill Sans Light" charset="0"/>
                <a:sym typeface="Gill Sans Light" charset="0"/>
              </a:rPr>
              <a:t>) </a:t>
            </a:r>
          </a:p>
          <a:p>
            <a:pPr lvl="0" fontAlgn="base">
              <a:lnSpc>
                <a:spcPct val="130000"/>
              </a:lnSpc>
              <a:spcBef>
                <a:spcPct val="0"/>
              </a:spcBef>
              <a:spcAft>
                <a:spcPct val="0"/>
              </a:spcAft>
              <a:buFont typeface="Courier New" panose="02070309020205020404" pitchFamily="49" charset="0"/>
              <a:buChar char="o"/>
            </a:pPr>
            <a:r>
              <a:rPr lang="en-US" dirty="0">
                <a:solidFill>
                  <a:srgbClr val="C00000"/>
                </a:solidFill>
                <a:latin typeface="Gill Sans Light" charset="0"/>
                <a:sym typeface="Gill Sans Light" charset="0"/>
              </a:rPr>
              <a:t>SQL, RDBMS, DW, OLAP</a:t>
            </a:r>
            <a:r>
              <a:rPr lang="en-US" dirty="0">
                <a:solidFill>
                  <a:srgbClr val="414141"/>
                </a:solidFill>
                <a:latin typeface="Gill Sans Light" charset="0"/>
                <a:sym typeface="Gill Sans Light" charset="0"/>
              </a:rPr>
              <a:t>…</a:t>
            </a:r>
          </a:p>
          <a:p>
            <a:pPr lvl="0" fontAlgn="base">
              <a:lnSpc>
                <a:spcPct val="130000"/>
              </a:lnSpc>
              <a:spcBef>
                <a:spcPct val="0"/>
              </a:spcBef>
              <a:spcAft>
                <a:spcPct val="0"/>
              </a:spcAft>
              <a:buFont typeface="Courier New" panose="02070309020205020404" pitchFamily="49" charset="0"/>
              <a:buChar char="o"/>
            </a:pPr>
            <a:r>
              <a:rPr lang="en-US" dirty="0" err="1">
                <a:solidFill>
                  <a:srgbClr val="C00000"/>
                </a:solidFill>
                <a:latin typeface="Gill Sans Light" charset="0"/>
                <a:sym typeface="Gill Sans Light" charset="0"/>
              </a:rPr>
              <a:t>Knime</a:t>
            </a:r>
            <a:r>
              <a:rPr lang="en-US" dirty="0">
                <a:solidFill>
                  <a:srgbClr val="C00000"/>
                </a:solidFill>
                <a:latin typeface="Gill Sans Light" charset="0"/>
                <a:sym typeface="Gill Sans Light" charset="0"/>
              </a:rPr>
              <a:t>, Weka, </a:t>
            </a:r>
            <a:r>
              <a:rPr lang="en-US" dirty="0" err="1">
                <a:solidFill>
                  <a:srgbClr val="C00000"/>
                </a:solidFill>
                <a:latin typeface="Gill Sans Light" charset="0"/>
                <a:sym typeface="Gill Sans Light" charset="0"/>
              </a:rPr>
              <a:t>RapidMiner</a:t>
            </a:r>
            <a:r>
              <a:rPr lang="en-US" dirty="0">
                <a:solidFill>
                  <a:srgbClr val="414141"/>
                </a:solidFill>
                <a:latin typeface="Gill Sans Light" charset="0"/>
                <a:sym typeface="Gill Sans Light" charset="0"/>
              </a:rPr>
              <a:t>…(bonus: SciPy, </a:t>
            </a:r>
            <a:r>
              <a:rPr lang="en-US" dirty="0" err="1">
                <a:solidFill>
                  <a:srgbClr val="414141"/>
                </a:solidFill>
                <a:latin typeface="Gill Sans Light" charset="0"/>
                <a:sym typeface="Gill Sans Light" charset="0"/>
              </a:rPr>
              <a:t>NumPy</a:t>
            </a:r>
            <a:r>
              <a:rPr lang="en-US" dirty="0">
                <a:solidFill>
                  <a:srgbClr val="414141"/>
                </a:solidFill>
                <a:latin typeface="Gill Sans Light" charset="0"/>
                <a:sym typeface="Gill Sans Light" charset="0"/>
              </a:rPr>
              <a:t>, </a:t>
            </a:r>
            <a:r>
              <a:rPr lang="en-US" dirty="0" err="1">
                <a:solidFill>
                  <a:srgbClr val="414141"/>
                </a:solidFill>
                <a:latin typeface="Gill Sans Light" charset="0"/>
                <a:sym typeface="Gill Sans Light" charset="0"/>
              </a:rPr>
              <a:t>scikit</a:t>
            </a:r>
            <a:r>
              <a:rPr lang="en-US" dirty="0">
                <a:solidFill>
                  <a:srgbClr val="414141"/>
                </a:solidFill>
                <a:latin typeface="Gill Sans Light" charset="0"/>
                <a:sym typeface="Gill Sans Light" charset="0"/>
              </a:rPr>
              <a:t>-learn, pandas)</a:t>
            </a:r>
          </a:p>
          <a:p>
            <a:pPr lvl="0" fontAlgn="base">
              <a:lnSpc>
                <a:spcPct val="130000"/>
              </a:lnSpc>
              <a:spcBef>
                <a:spcPct val="0"/>
              </a:spcBef>
              <a:spcAft>
                <a:spcPct val="0"/>
              </a:spcAft>
              <a:buFont typeface="Courier New" panose="02070309020205020404" pitchFamily="49" charset="0"/>
              <a:buChar char="o"/>
            </a:pPr>
            <a:r>
              <a:rPr lang="en-US" dirty="0">
                <a:solidFill>
                  <a:srgbClr val="C00000"/>
                </a:solidFill>
                <a:latin typeface="Gill Sans Light" charset="0"/>
                <a:sym typeface="Gill Sans Light" charset="0"/>
              </a:rPr>
              <a:t>D3.js, </a:t>
            </a:r>
            <a:r>
              <a:rPr lang="en-US" dirty="0" err="1">
                <a:solidFill>
                  <a:srgbClr val="C00000"/>
                </a:solidFill>
                <a:latin typeface="Gill Sans Light" charset="0"/>
                <a:sym typeface="Gill Sans Light" charset="0"/>
              </a:rPr>
              <a:t>Gephi</a:t>
            </a:r>
            <a:r>
              <a:rPr lang="en-US" dirty="0">
                <a:solidFill>
                  <a:srgbClr val="C00000"/>
                </a:solidFill>
                <a:latin typeface="Gill Sans Light" charset="0"/>
                <a:sym typeface="Gill Sans Light" charset="0"/>
              </a:rPr>
              <a:t>, ggplot2, Tableau, Flare</a:t>
            </a:r>
            <a:r>
              <a:rPr lang="en-US" dirty="0">
                <a:solidFill>
                  <a:srgbClr val="414141"/>
                </a:solidFill>
                <a:latin typeface="Gill Sans Light" charset="0"/>
                <a:sym typeface="Gill Sans Light" charset="0"/>
              </a:rPr>
              <a:t>, Shiny…</a:t>
            </a:r>
          </a:p>
          <a:p>
            <a:pPr lvl="0" fontAlgn="base">
              <a:lnSpc>
                <a:spcPct val="130000"/>
              </a:lnSpc>
              <a:spcBef>
                <a:spcPct val="0"/>
              </a:spcBef>
              <a:spcAft>
                <a:spcPct val="0"/>
              </a:spcAft>
              <a:buFont typeface="Courier New" panose="02070309020205020404" pitchFamily="49" charset="0"/>
              <a:buChar char="o"/>
            </a:pPr>
            <a:r>
              <a:rPr lang="en-US" dirty="0">
                <a:solidFill>
                  <a:srgbClr val="C00000"/>
                </a:solidFill>
                <a:latin typeface="Gill Sans Light" charset="0"/>
                <a:sym typeface="Gill Sans Light" charset="0"/>
              </a:rPr>
              <a:t>SPSS, </a:t>
            </a:r>
            <a:r>
              <a:rPr lang="en-US" dirty="0" err="1">
                <a:solidFill>
                  <a:srgbClr val="C00000"/>
                </a:solidFill>
                <a:latin typeface="Gill Sans Light" charset="0"/>
                <a:sym typeface="Gill Sans Light" charset="0"/>
              </a:rPr>
              <a:t>Matlab</a:t>
            </a:r>
            <a:r>
              <a:rPr lang="en-US" dirty="0">
                <a:solidFill>
                  <a:srgbClr val="C00000"/>
                </a:solidFill>
                <a:latin typeface="Gill Sans Light" charset="0"/>
                <a:sym typeface="Gill Sans Light" charset="0"/>
              </a:rPr>
              <a:t>, SAS</a:t>
            </a:r>
            <a:r>
              <a:rPr lang="en-US" dirty="0">
                <a:solidFill>
                  <a:srgbClr val="414141"/>
                </a:solidFill>
                <a:latin typeface="Gill Sans Light" charset="0"/>
                <a:sym typeface="Gill Sans Light" charset="0"/>
              </a:rPr>
              <a:t>…</a:t>
            </a:r>
          </a:p>
          <a:p>
            <a:pPr lvl="0" fontAlgn="base">
              <a:lnSpc>
                <a:spcPct val="130000"/>
              </a:lnSpc>
              <a:spcBef>
                <a:spcPct val="0"/>
              </a:spcBef>
              <a:spcAft>
                <a:spcPct val="0"/>
              </a:spcAft>
              <a:buFont typeface="Courier New" panose="02070309020205020404" pitchFamily="49" charset="0"/>
              <a:buChar char="o"/>
            </a:pPr>
            <a:r>
              <a:rPr lang="en-US" dirty="0">
                <a:solidFill>
                  <a:srgbClr val="C00000"/>
                </a:solidFill>
                <a:latin typeface="Gill Sans Light" charset="0"/>
                <a:sym typeface="Gill Sans Light" charset="0"/>
              </a:rPr>
              <a:t>NoSQL, Mongo DB, Couchbase, Cassandra</a:t>
            </a:r>
            <a:r>
              <a:rPr lang="en-US" dirty="0">
                <a:solidFill>
                  <a:srgbClr val="414141"/>
                </a:solidFill>
                <a:latin typeface="Gill Sans Light" charset="0"/>
                <a:sym typeface="Gill Sans Light" charset="0"/>
              </a:rPr>
              <a:t>…</a:t>
            </a:r>
          </a:p>
          <a:p>
            <a:pPr lvl="0" fontAlgn="base">
              <a:lnSpc>
                <a:spcPct val="130000"/>
              </a:lnSpc>
              <a:spcBef>
                <a:spcPct val="0"/>
              </a:spcBef>
              <a:spcAft>
                <a:spcPct val="0"/>
              </a:spcAft>
              <a:buFont typeface="Courier New" panose="02070309020205020404" pitchFamily="49" charset="0"/>
              <a:buChar char="o"/>
            </a:pPr>
            <a:r>
              <a:rPr lang="en-US" dirty="0">
                <a:solidFill>
                  <a:srgbClr val="414141"/>
                </a:solidFill>
                <a:latin typeface="Gill Sans Light" charset="0"/>
                <a:sym typeface="Gill Sans Light" charset="0"/>
              </a:rPr>
              <a:t>And Yes! … MS-Excel: </a:t>
            </a:r>
            <a:r>
              <a:rPr lang="en-US" i="1" dirty="0">
                <a:solidFill>
                  <a:srgbClr val="414141"/>
                </a:solidFill>
                <a:latin typeface="Gill Sans Light" charset="0"/>
                <a:sym typeface="Gill Sans Light" charset="0"/>
              </a:rPr>
              <a:t>the most used, most underrated DS tool</a:t>
            </a:r>
            <a:endParaRPr lang="en-US" dirty="0"/>
          </a:p>
        </p:txBody>
      </p:sp>
    </p:spTree>
    <p:extLst>
      <p:ext uri="{BB962C8B-B14F-4D97-AF65-F5344CB8AC3E}">
        <p14:creationId xmlns:p14="http://schemas.microsoft.com/office/powerpoint/2010/main" val="39733328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B3897-5A73-4D82-90E9-F57921FC57BF}"/>
              </a:ext>
            </a:extLst>
          </p:cNvPr>
          <p:cNvSpPr>
            <a:spLocks noGrp="1"/>
          </p:cNvSpPr>
          <p:nvPr>
            <p:ph type="title"/>
          </p:nvPr>
        </p:nvSpPr>
        <p:spPr/>
        <p:txBody>
          <a:bodyPr/>
          <a:lstStyle/>
          <a:p>
            <a:r>
              <a:rPr lang="en-US" dirty="0"/>
              <a:t>How do I know if it’s working?</a:t>
            </a:r>
          </a:p>
        </p:txBody>
      </p:sp>
      <p:sp>
        <p:nvSpPr>
          <p:cNvPr id="3" name="Content Placeholder 2">
            <a:extLst>
              <a:ext uri="{FF2B5EF4-FFF2-40B4-BE49-F238E27FC236}">
                <a16:creationId xmlns:a16="http://schemas.microsoft.com/office/drawing/2014/main" id="{2DFE4F98-387D-440C-B0D7-ED1386E48F91}"/>
              </a:ext>
            </a:extLst>
          </p:cNvPr>
          <p:cNvSpPr>
            <a:spLocks noGrp="1"/>
          </p:cNvSpPr>
          <p:nvPr>
            <p:ph idx="1"/>
          </p:nvPr>
        </p:nvSpPr>
        <p:spPr/>
        <p:txBody>
          <a:bodyPr/>
          <a:lstStyle/>
          <a:p>
            <a:r>
              <a:rPr lang="en-US" dirty="0"/>
              <a:t>Revenue up, cost down!</a:t>
            </a:r>
          </a:p>
          <a:p>
            <a:r>
              <a:rPr lang="en-US" dirty="0"/>
              <a:t>Isolate the effect, build forecasts and trends on the model and it’s effect into the future</a:t>
            </a:r>
          </a:p>
          <a:p>
            <a:r>
              <a:rPr lang="en-US" dirty="0"/>
              <a:t>Build channels across the business to enhance </a:t>
            </a:r>
            <a:r>
              <a:rPr lang="en-US" dirty="0" err="1"/>
              <a:t>behavioural</a:t>
            </a:r>
            <a:r>
              <a:rPr lang="en-US" dirty="0"/>
              <a:t> effects around churn and Recommendations</a:t>
            </a:r>
          </a:p>
          <a:p>
            <a:r>
              <a:rPr lang="en-US" dirty="0"/>
              <a:t>Present back to the stakeholders regularly </a:t>
            </a:r>
          </a:p>
          <a:p>
            <a:r>
              <a:rPr lang="en-US" dirty="0"/>
              <a:t>Don’t decouple them from sprint retrospectives and show and tells</a:t>
            </a:r>
          </a:p>
        </p:txBody>
      </p:sp>
    </p:spTree>
    <p:extLst>
      <p:ext uri="{BB962C8B-B14F-4D97-AF65-F5344CB8AC3E}">
        <p14:creationId xmlns:p14="http://schemas.microsoft.com/office/powerpoint/2010/main" val="2272612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8457D-42D2-49F2-A70A-283627C83F7A}"/>
              </a:ext>
            </a:extLst>
          </p:cNvPr>
          <p:cNvSpPr>
            <a:spLocks noGrp="1"/>
          </p:cNvSpPr>
          <p:nvPr>
            <p:ph type="title"/>
          </p:nvPr>
        </p:nvSpPr>
        <p:spPr/>
        <p:txBody>
          <a:bodyPr/>
          <a:lstStyle/>
          <a:p>
            <a:r>
              <a:rPr lang="en-GB" dirty="0"/>
              <a:t>Case Study; ACME.com</a:t>
            </a:r>
          </a:p>
        </p:txBody>
      </p:sp>
      <p:sp>
        <p:nvSpPr>
          <p:cNvPr id="3" name="Text Placeholder 2">
            <a:extLst>
              <a:ext uri="{FF2B5EF4-FFF2-40B4-BE49-F238E27FC236}">
                <a16:creationId xmlns:a16="http://schemas.microsoft.com/office/drawing/2014/main" id="{6EBA5903-B460-4A89-9B8D-027DD7F058F7}"/>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7582091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DE905-5290-42C3-80B7-6B7D1D5D51B6}"/>
              </a:ext>
            </a:extLst>
          </p:cNvPr>
          <p:cNvSpPr>
            <a:spLocks noGrp="1"/>
          </p:cNvSpPr>
          <p:nvPr>
            <p:ph type="title"/>
          </p:nvPr>
        </p:nvSpPr>
        <p:spPr/>
        <p:txBody>
          <a:bodyPr/>
          <a:lstStyle/>
          <a:p>
            <a:r>
              <a:rPr lang="en-GB" dirty="0"/>
              <a:t>Project Stakeholder View</a:t>
            </a:r>
          </a:p>
        </p:txBody>
      </p:sp>
      <p:sp>
        <p:nvSpPr>
          <p:cNvPr id="3" name="Content Placeholder 2">
            <a:extLst>
              <a:ext uri="{FF2B5EF4-FFF2-40B4-BE49-F238E27FC236}">
                <a16:creationId xmlns:a16="http://schemas.microsoft.com/office/drawing/2014/main" id="{8FA1E87D-99F5-49AD-A432-28E92F75F611}"/>
              </a:ext>
            </a:extLst>
          </p:cNvPr>
          <p:cNvSpPr>
            <a:spLocks noGrp="1"/>
          </p:cNvSpPr>
          <p:nvPr>
            <p:ph idx="1"/>
          </p:nvPr>
        </p:nvSpPr>
        <p:spPr/>
        <p:txBody>
          <a:bodyPr/>
          <a:lstStyle/>
          <a:p>
            <a:r>
              <a:rPr lang="en-GB" dirty="0"/>
              <a:t>Data Science Head: The CNN and hidden </a:t>
            </a:r>
            <a:r>
              <a:rPr lang="en-GB" dirty="0" err="1"/>
              <a:t>markov</a:t>
            </a:r>
            <a:r>
              <a:rPr lang="en-GB" dirty="0"/>
              <a:t> chains allow us accurate best next steps for all customers and our graph </a:t>
            </a:r>
            <a:r>
              <a:rPr lang="en-GB" dirty="0" err="1"/>
              <a:t>db</a:t>
            </a:r>
            <a:r>
              <a:rPr lang="en-GB" dirty="0"/>
              <a:t> allows us to map Euclidian distances between shoppers.</a:t>
            </a:r>
          </a:p>
          <a:p>
            <a:r>
              <a:rPr lang="en-GB" dirty="0"/>
              <a:t>Head of Analytics: There is a reluctance of the wider company to use our amazing insights</a:t>
            </a:r>
          </a:p>
          <a:p>
            <a:r>
              <a:rPr lang="en-GB" dirty="0"/>
              <a:t>CIO: The Data Science team outputs need aligning to business priorities and in the next FY will have a new liaison role</a:t>
            </a:r>
          </a:p>
          <a:p>
            <a:r>
              <a:rPr lang="en-GB" dirty="0"/>
              <a:t>CMO: How do I lower my acquisition cost or reduce my customer churn? </a:t>
            </a:r>
          </a:p>
        </p:txBody>
      </p:sp>
    </p:spTree>
    <p:extLst>
      <p:ext uri="{BB962C8B-B14F-4D97-AF65-F5344CB8AC3E}">
        <p14:creationId xmlns:p14="http://schemas.microsoft.com/office/powerpoint/2010/main" val="41305101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635AA-5F3F-40B2-B65C-CDE66FB12BC7}"/>
              </a:ext>
            </a:extLst>
          </p:cNvPr>
          <p:cNvSpPr>
            <a:spLocks noGrp="1"/>
          </p:cNvSpPr>
          <p:nvPr>
            <p:ph type="title"/>
          </p:nvPr>
        </p:nvSpPr>
        <p:spPr/>
        <p:txBody>
          <a:bodyPr/>
          <a:lstStyle/>
          <a:p>
            <a:r>
              <a:rPr lang="en-US" dirty="0"/>
              <a:t>Deeper Engineering View</a:t>
            </a:r>
          </a:p>
        </p:txBody>
      </p:sp>
      <p:sp>
        <p:nvSpPr>
          <p:cNvPr id="3" name="Content Placeholder 2">
            <a:extLst>
              <a:ext uri="{FF2B5EF4-FFF2-40B4-BE49-F238E27FC236}">
                <a16:creationId xmlns:a16="http://schemas.microsoft.com/office/drawing/2014/main" id="{87D17B57-DBE6-4998-A2B7-88D26CA2EF9F}"/>
              </a:ext>
            </a:extLst>
          </p:cNvPr>
          <p:cNvSpPr>
            <a:spLocks noGrp="1"/>
          </p:cNvSpPr>
          <p:nvPr>
            <p:ph idx="1"/>
          </p:nvPr>
        </p:nvSpPr>
        <p:spPr/>
        <p:txBody>
          <a:bodyPr/>
          <a:lstStyle/>
          <a:p>
            <a:r>
              <a:rPr lang="en-US" dirty="0"/>
              <a:t>Years to build a Recommendation Engineer</a:t>
            </a:r>
          </a:p>
          <a:p>
            <a:r>
              <a:rPr lang="en-US" dirty="0"/>
              <a:t>Improvements in models come in annual cycles</a:t>
            </a:r>
          </a:p>
          <a:p>
            <a:r>
              <a:rPr lang="en-US" dirty="0"/>
              <a:t>No dedicated KPIs which show that Recommendations are improving sales</a:t>
            </a:r>
          </a:p>
          <a:p>
            <a:r>
              <a:rPr lang="en-US" dirty="0"/>
              <a:t>Data quality issues, hacks in production, no version control of trained datasets</a:t>
            </a:r>
          </a:p>
          <a:p>
            <a:r>
              <a:rPr lang="en-US" dirty="0"/>
              <a:t>Version control and deployment outside of organizational deployment on GitHub</a:t>
            </a:r>
          </a:p>
        </p:txBody>
      </p:sp>
    </p:spTree>
    <p:extLst>
      <p:ext uri="{BB962C8B-B14F-4D97-AF65-F5344CB8AC3E}">
        <p14:creationId xmlns:p14="http://schemas.microsoft.com/office/powerpoint/2010/main" val="21315479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8B6B7-A035-4299-9BAE-1294076050A1}"/>
              </a:ext>
            </a:extLst>
          </p:cNvPr>
          <p:cNvSpPr>
            <a:spLocks noGrp="1"/>
          </p:cNvSpPr>
          <p:nvPr>
            <p:ph type="title"/>
          </p:nvPr>
        </p:nvSpPr>
        <p:spPr/>
        <p:txBody>
          <a:bodyPr/>
          <a:lstStyle/>
          <a:p>
            <a:r>
              <a:rPr lang="en-GB" dirty="0"/>
              <a:t>What next for ACME.com?	</a:t>
            </a:r>
          </a:p>
        </p:txBody>
      </p:sp>
      <p:sp>
        <p:nvSpPr>
          <p:cNvPr id="3" name="Content Placeholder 2">
            <a:extLst>
              <a:ext uri="{FF2B5EF4-FFF2-40B4-BE49-F238E27FC236}">
                <a16:creationId xmlns:a16="http://schemas.microsoft.com/office/drawing/2014/main" id="{EC9CDC93-D1BC-471C-83D8-00092F3FBE37}"/>
              </a:ext>
            </a:extLst>
          </p:cNvPr>
          <p:cNvSpPr>
            <a:spLocks noGrp="1"/>
          </p:cNvSpPr>
          <p:nvPr>
            <p:ph idx="1"/>
          </p:nvPr>
        </p:nvSpPr>
        <p:spPr/>
        <p:txBody>
          <a:bodyPr>
            <a:normAutofit lnSpcReduction="10000"/>
          </a:bodyPr>
          <a:lstStyle/>
          <a:p>
            <a:r>
              <a:rPr lang="en-GB" dirty="0"/>
              <a:t>Elastacloud engaged to transform their stakeholder engagement</a:t>
            </a:r>
          </a:p>
          <a:p>
            <a:r>
              <a:rPr lang="en-GB" dirty="0"/>
              <a:t>Business Outcomes from AI the primary objective</a:t>
            </a:r>
          </a:p>
          <a:p>
            <a:r>
              <a:rPr lang="en-GB" dirty="0"/>
              <a:t>Lean Analytics and CRISP-DM</a:t>
            </a:r>
          </a:p>
          <a:p>
            <a:r>
              <a:rPr lang="en-GB" dirty="0"/>
              <a:t>Data Science team focused and augmented with our team</a:t>
            </a:r>
          </a:p>
          <a:p>
            <a:endParaRPr lang="en-GB" dirty="0"/>
          </a:p>
          <a:p>
            <a:r>
              <a:rPr lang="en-GB" dirty="0"/>
              <a:t>3 months return on investment;</a:t>
            </a:r>
          </a:p>
          <a:p>
            <a:endParaRPr lang="en-GB" dirty="0"/>
          </a:p>
          <a:p>
            <a:pPr marL="0" indent="0">
              <a:buNone/>
            </a:pPr>
            <a:r>
              <a:rPr lang="en-GB" dirty="0"/>
              <a:t>“Elastacloud has made Data Science pay off for ACME.com” - CEO</a:t>
            </a:r>
          </a:p>
        </p:txBody>
      </p:sp>
    </p:spTree>
    <p:extLst>
      <p:ext uri="{BB962C8B-B14F-4D97-AF65-F5344CB8AC3E}">
        <p14:creationId xmlns:p14="http://schemas.microsoft.com/office/powerpoint/2010/main" val="27181819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60661-CBAE-4D71-AAAC-5364BEBE3E42}"/>
              </a:ext>
            </a:extLst>
          </p:cNvPr>
          <p:cNvSpPr>
            <a:spLocks noGrp="1"/>
          </p:cNvSpPr>
          <p:nvPr>
            <p:ph type="title"/>
          </p:nvPr>
        </p:nvSpPr>
        <p:spPr>
          <a:xfrm>
            <a:off x="3969774" y="2675706"/>
            <a:ext cx="3620729" cy="1325563"/>
          </a:xfrm>
        </p:spPr>
        <p:txBody>
          <a:bodyPr/>
          <a:lstStyle/>
          <a:p>
            <a:r>
              <a:rPr lang="en-US" dirty="0"/>
              <a:t>Thanks! Q &amp; A</a:t>
            </a:r>
          </a:p>
        </p:txBody>
      </p:sp>
      <p:sp>
        <p:nvSpPr>
          <p:cNvPr id="3" name="TextBox 2">
            <a:extLst>
              <a:ext uri="{FF2B5EF4-FFF2-40B4-BE49-F238E27FC236}">
                <a16:creationId xmlns:a16="http://schemas.microsoft.com/office/drawing/2014/main" id="{69728007-2C24-4B05-9F25-47DF74D26584}"/>
              </a:ext>
            </a:extLst>
          </p:cNvPr>
          <p:cNvSpPr txBox="1"/>
          <p:nvPr/>
        </p:nvSpPr>
        <p:spPr>
          <a:xfrm>
            <a:off x="4260011" y="3850105"/>
            <a:ext cx="3040256" cy="1477328"/>
          </a:xfrm>
          <a:prstGeom prst="rect">
            <a:avLst/>
          </a:prstGeom>
          <a:noFill/>
        </p:spPr>
        <p:txBody>
          <a:bodyPr wrap="none" rtlCol="0">
            <a:spAutoFit/>
          </a:bodyPr>
          <a:lstStyle/>
          <a:p>
            <a:pPr algn="ctr"/>
            <a:r>
              <a:rPr lang="en-GB" dirty="0">
                <a:hlinkClick r:id="rId2"/>
              </a:rPr>
              <a:t>Nottingham@elastacloud.com</a:t>
            </a:r>
            <a:endParaRPr lang="en-GB" dirty="0"/>
          </a:p>
          <a:p>
            <a:pPr algn="ctr"/>
            <a:endParaRPr lang="en-GB" dirty="0"/>
          </a:p>
          <a:p>
            <a:pPr algn="ctr"/>
            <a:r>
              <a:rPr lang="en-GB" dirty="0">
                <a:hlinkClick r:id="rId3"/>
              </a:rPr>
              <a:t>andy@elastacloud.com</a:t>
            </a:r>
            <a:r>
              <a:rPr lang="en-GB" dirty="0"/>
              <a:t> </a:t>
            </a:r>
          </a:p>
          <a:p>
            <a:pPr algn="ctr"/>
            <a:endParaRPr lang="en-GB" dirty="0"/>
          </a:p>
          <a:p>
            <a:pPr algn="ctr"/>
            <a:r>
              <a:rPr lang="en-GB" dirty="0"/>
              <a:t>@</a:t>
            </a:r>
            <a:r>
              <a:rPr lang="en-GB" dirty="0" err="1"/>
              <a:t>andyelastacloud</a:t>
            </a:r>
            <a:endParaRPr lang="en-GB" dirty="0"/>
          </a:p>
        </p:txBody>
      </p:sp>
    </p:spTree>
    <p:extLst>
      <p:ext uri="{BB962C8B-B14F-4D97-AF65-F5344CB8AC3E}">
        <p14:creationId xmlns:p14="http://schemas.microsoft.com/office/powerpoint/2010/main" val="3439767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BF0A7-DB70-48EE-8CB1-2F69004E7472}"/>
              </a:ext>
            </a:extLst>
          </p:cNvPr>
          <p:cNvSpPr>
            <a:spLocks noGrp="1"/>
          </p:cNvSpPr>
          <p:nvPr>
            <p:ph type="title"/>
          </p:nvPr>
        </p:nvSpPr>
        <p:spPr/>
        <p:txBody>
          <a:bodyPr/>
          <a:lstStyle/>
          <a:p>
            <a:r>
              <a:rPr lang="en-GB" dirty="0"/>
              <a:t>The questions to answer</a:t>
            </a:r>
          </a:p>
        </p:txBody>
      </p:sp>
      <p:sp>
        <p:nvSpPr>
          <p:cNvPr id="3" name="Content Placeholder 2">
            <a:extLst>
              <a:ext uri="{FF2B5EF4-FFF2-40B4-BE49-F238E27FC236}">
                <a16:creationId xmlns:a16="http://schemas.microsoft.com/office/drawing/2014/main" id="{46381DAC-1C29-4359-B495-B988EA42362A}"/>
              </a:ext>
            </a:extLst>
          </p:cNvPr>
          <p:cNvSpPr>
            <a:spLocks noGrp="1"/>
          </p:cNvSpPr>
          <p:nvPr>
            <p:ph idx="1"/>
          </p:nvPr>
        </p:nvSpPr>
        <p:spPr/>
        <p:txBody>
          <a:bodyPr/>
          <a:lstStyle/>
          <a:p>
            <a:r>
              <a:rPr lang="en-GB" dirty="0"/>
              <a:t>Opportunity discovery</a:t>
            </a:r>
          </a:p>
          <a:p>
            <a:pPr lvl="1"/>
            <a:r>
              <a:rPr lang="en-GB" dirty="0"/>
              <a:t>What can we do?</a:t>
            </a:r>
          </a:p>
          <a:p>
            <a:r>
              <a:rPr lang="en-GB" dirty="0"/>
              <a:t>Adoption</a:t>
            </a:r>
          </a:p>
          <a:p>
            <a:pPr lvl="1"/>
            <a:r>
              <a:rPr lang="en-GB" dirty="0"/>
              <a:t>How do I get my company to use this?</a:t>
            </a:r>
          </a:p>
          <a:p>
            <a:r>
              <a:rPr lang="en-GB" dirty="0"/>
              <a:t>Sustainability</a:t>
            </a:r>
          </a:p>
          <a:p>
            <a:pPr lvl="1"/>
            <a:r>
              <a:rPr lang="en-GB" dirty="0"/>
              <a:t>How do we control costs and/or build a viable price point?</a:t>
            </a:r>
          </a:p>
          <a:p>
            <a:r>
              <a:rPr lang="en-GB" dirty="0"/>
              <a:t>Measurement</a:t>
            </a:r>
          </a:p>
          <a:p>
            <a:pPr lvl="1"/>
            <a:r>
              <a:rPr lang="en-GB" dirty="0"/>
              <a:t>How do we know it’s generating value?</a:t>
            </a:r>
          </a:p>
        </p:txBody>
      </p:sp>
      <p:sp>
        <p:nvSpPr>
          <p:cNvPr id="4" name="Right Brace 3">
            <a:extLst>
              <a:ext uri="{FF2B5EF4-FFF2-40B4-BE49-F238E27FC236}">
                <a16:creationId xmlns:a16="http://schemas.microsoft.com/office/drawing/2014/main" id="{477D8D37-BAB0-416C-9439-AFCB5BD87F60}"/>
              </a:ext>
            </a:extLst>
          </p:cNvPr>
          <p:cNvSpPr/>
          <p:nvPr/>
        </p:nvSpPr>
        <p:spPr>
          <a:xfrm>
            <a:off x="9164626" y="3795104"/>
            <a:ext cx="577515" cy="186317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5" name="Right Brace 4">
            <a:extLst>
              <a:ext uri="{FF2B5EF4-FFF2-40B4-BE49-F238E27FC236}">
                <a16:creationId xmlns:a16="http://schemas.microsoft.com/office/drawing/2014/main" id="{7874E895-77D3-4789-BDFF-9AC7B3F318AF}"/>
              </a:ext>
            </a:extLst>
          </p:cNvPr>
          <p:cNvSpPr/>
          <p:nvPr/>
        </p:nvSpPr>
        <p:spPr>
          <a:xfrm>
            <a:off x="9164626" y="1690688"/>
            <a:ext cx="577515" cy="85313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6" name="Right Brace 5">
            <a:extLst>
              <a:ext uri="{FF2B5EF4-FFF2-40B4-BE49-F238E27FC236}">
                <a16:creationId xmlns:a16="http://schemas.microsoft.com/office/drawing/2014/main" id="{2B125FA1-2C38-49E6-A026-9F0441F7BE71}"/>
              </a:ext>
            </a:extLst>
          </p:cNvPr>
          <p:cNvSpPr/>
          <p:nvPr/>
        </p:nvSpPr>
        <p:spPr>
          <a:xfrm>
            <a:off x="9164625" y="2742896"/>
            <a:ext cx="577515" cy="85313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7" name="TextBox 6">
            <a:extLst>
              <a:ext uri="{FF2B5EF4-FFF2-40B4-BE49-F238E27FC236}">
                <a16:creationId xmlns:a16="http://schemas.microsoft.com/office/drawing/2014/main" id="{E444AA68-45B3-4256-9DB0-735E08B381F1}"/>
              </a:ext>
            </a:extLst>
          </p:cNvPr>
          <p:cNvSpPr txBox="1"/>
          <p:nvPr/>
        </p:nvSpPr>
        <p:spPr>
          <a:xfrm>
            <a:off x="9846047" y="1932588"/>
            <a:ext cx="659155" cy="369332"/>
          </a:xfrm>
          <a:prstGeom prst="rect">
            <a:avLst/>
          </a:prstGeom>
          <a:noFill/>
        </p:spPr>
        <p:txBody>
          <a:bodyPr wrap="none" rtlCol="0">
            <a:spAutoFit/>
          </a:bodyPr>
          <a:lstStyle/>
          <a:p>
            <a:r>
              <a:rPr lang="en-GB" dirty="0"/>
              <a:t>Build</a:t>
            </a:r>
          </a:p>
        </p:txBody>
      </p:sp>
      <p:sp>
        <p:nvSpPr>
          <p:cNvPr id="8" name="TextBox 7">
            <a:extLst>
              <a:ext uri="{FF2B5EF4-FFF2-40B4-BE49-F238E27FC236}">
                <a16:creationId xmlns:a16="http://schemas.microsoft.com/office/drawing/2014/main" id="{94699B4A-99D7-4519-A77A-6C08085F00BE}"/>
              </a:ext>
            </a:extLst>
          </p:cNvPr>
          <p:cNvSpPr txBox="1"/>
          <p:nvPr/>
        </p:nvSpPr>
        <p:spPr>
          <a:xfrm>
            <a:off x="9846047" y="2984796"/>
            <a:ext cx="537327" cy="369332"/>
          </a:xfrm>
          <a:prstGeom prst="rect">
            <a:avLst/>
          </a:prstGeom>
          <a:noFill/>
        </p:spPr>
        <p:txBody>
          <a:bodyPr wrap="none" rtlCol="0">
            <a:spAutoFit/>
          </a:bodyPr>
          <a:lstStyle/>
          <a:p>
            <a:r>
              <a:rPr lang="en-GB" dirty="0"/>
              <a:t>Use</a:t>
            </a:r>
          </a:p>
        </p:txBody>
      </p:sp>
      <p:sp>
        <p:nvSpPr>
          <p:cNvPr id="9" name="TextBox 8">
            <a:extLst>
              <a:ext uri="{FF2B5EF4-FFF2-40B4-BE49-F238E27FC236}">
                <a16:creationId xmlns:a16="http://schemas.microsoft.com/office/drawing/2014/main" id="{D7E5F3F8-589D-4979-A361-99A44CD8A7F8}"/>
              </a:ext>
            </a:extLst>
          </p:cNvPr>
          <p:cNvSpPr txBox="1"/>
          <p:nvPr/>
        </p:nvSpPr>
        <p:spPr>
          <a:xfrm>
            <a:off x="9846047" y="4542026"/>
            <a:ext cx="701923" cy="369332"/>
          </a:xfrm>
          <a:prstGeom prst="rect">
            <a:avLst/>
          </a:prstGeom>
          <a:noFill/>
        </p:spPr>
        <p:txBody>
          <a:bodyPr wrap="none" rtlCol="0">
            <a:spAutoFit/>
          </a:bodyPr>
          <a:lstStyle/>
          <a:p>
            <a:r>
              <a:rPr lang="en-GB" dirty="0"/>
              <a:t>Profit</a:t>
            </a:r>
          </a:p>
        </p:txBody>
      </p:sp>
    </p:spTree>
    <p:extLst>
      <p:ext uri="{BB962C8B-B14F-4D97-AF65-F5344CB8AC3E}">
        <p14:creationId xmlns:p14="http://schemas.microsoft.com/office/powerpoint/2010/main" val="1738476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E42D4-D029-4D0E-BBB6-63A89A98EB7E}"/>
              </a:ext>
            </a:extLst>
          </p:cNvPr>
          <p:cNvSpPr>
            <a:spLocks noGrp="1"/>
          </p:cNvSpPr>
          <p:nvPr>
            <p:ph type="title"/>
          </p:nvPr>
        </p:nvSpPr>
        <p:spPr/>
        <p:txBody>
          <a:bodyPr/>
          <a:lstStyle/>
          <a:p>
            <a:r>
              <a:rPr lang="en-GB" dirty="0"/>
              <a:t>The end goals</a:t>
            </a:r>
          </a:p>
        </p:txBody>
      </p:sp>
      <p:sp>
        <p:nvSpPr>
          <p:cNvPr id="3" name="Content Placeholder 2">
            <a:extLst>
              <a:ext uri="{FF2B5EF4-FFF2-40B4-BE49-F238E27FC236}">
                <a16:creationId xmlns:a16="http://schemas.microsoft.com/office/drawing/2014/main" id="{A589F30A-B2C6-4207-93BF-CD5960BA89AE}"/>
              </a:ext>
            </a:extLst>
          </p:cNvPr>
          <p:cNvSpPr>
            <a:spLocks noGrp="1"/>
          </p:cNvSpPr>
          <p:nvPr>
            <p:ph idx="1"/>
          </p:nvPr>
        </p:nvSpPr>
        <p:spPr/>
        <p:txBody>
          <a:bodyPr/>
          <a:lstStyle/>
          <a:p>
            <a:r>
              <a:rPr lang="en-GB" dirty="0"/>
              <a:t>Providing better customer service and experience</a:t>
            </a:r>
          </a:p>
          <a:p>
            <a:pPr lvl="1"/>
            <a:r>
              <a:rPr lang="en-GB" dirty="0"/>
              <a:t>Better products</a:t>
            </a:r>
          </a:p>
          <a:p>
            <a:pPr lvl="1"/>
            <a:r>
              <a:rPr lang="en-GB" dirty="0"/>
              <a:t>Self-healing and self-improving</a:t>
            </a:r>
          </a:p>
          <a:p>
            <a:r>
              <a:rPr lang="en-GB" dirty="0"/>
              <a:t>Improving operational processes and resource consumption</a:t>
            </a:r>
          </a:p>
          <a:p>
            <a:pPr lvl="1"/>
            <a:r>
              <a:rPr lang="en-GB" dirty="0"/>
              <a:t>Faster Time to Market</a:t>
            </a:r>
          </a:p>
          <a:p>
            <a:pPr lvl="1"/>
            <a:r>
              <a:rPr lang="en-GB" dirty="0"/>
              <a:t>Lighter Bill of Materials</a:t>
            </a:r>
          </a:p>
          <a:p>
            <a:r>
              <a:rPr lang="en-GB" dirty="0"/>
              <a:t>New business models</a:t>
            </a:r>
          </a:p>
          <a:p>
            <a:pPr lvl="1"/>
            <a:r>
              <a:rPr lang="en-GB" dirty="0"/>
              <a:t>Insights from data </a:t>
            </a:r>
          </a:p>
          <a:p>
            <a:pPr lvl="1"/>
            <a:r>
              <a:rPr lang="en-GB" dirty="0"/>
              <a:t>Different pricing models</a:t>
            </a:r>
          </a:p>
        </p:txBody>
      </p:sp>
    </p:spTree>
    <p:extLst>
      <p:ext uri="{BB962C8B-B14F-4D97-AF65-F5344CB8AC3E}">
        <p14:creationId xmlns:p14="http://schemas.microsoft.com/office/powerpoint/2010/main" val="1721663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546C77-B72F-4E32-870B-416FE4CAD604}"/>
              </a:ext>
            </a:extLst>
          </p:cNvPr>
          <p:cNvSpPr>
            <a:spLocks noGrp="1"/>
          </p:cNvSpPr>
          <p:nvPr>
            <p:ph type="title"/>
          </p:nvPr>
        </p:nvSpPr>
        <p:spPr/>
        <p:txBody>
          <a:bodyPr/>
          <a:lstStyle/>
          <a:p>
            <a:r>
              <a:rPr lang="en-GB" dirty="0"/>
              <a:t>Agreed upon Pillars of Strategic Success</a:t>
            </a:r>
          </a:p>
        </p:txBody>
      </p:sp>
      <p:sp>
        <p:nvSpPr>
          <p:cNvPr id="5" name="Text Placeholder 4">
            <a:extLst>
              <a:ext uri="{FF2B5EF4-FFF2-40B4-BE49-F238E27FC236}">
                <a16:creationId xmlns:a16="http://schemas.microsoft.com/office/drawing/2014/main" id="{F256C480-E284-49F2-B8DC-7B7A5778E285}"/>
              </a:ext>
            </a:extLst>
          </p:cNvPr>
          <p:cNvSpPr>
            <a:spLocks noGrp="1"/>
          </p:cNvSpPr>
          <p:nvPr>
            <p:ph type="body" idx="1"/>
          </p:nvPr>
        </p:nvSpPr>
        <p:spPr/>
        <p:txBody>
          <a:bodyPr/>
          <a:lstStyle/>
          <a:p>
            <a:r>
              <a:rPr lang="en-GB"/>
              <a:t>A Brand AI</a:t>
            </a:r>
          </a:p>
        </p:txBody>
      </p:sp>
    </p:spTree>
    <p:extLst>
      <p:ext uri="{BB962C8B-B14F-4D97-AF65-F5344CB8AC3E}">
        <p14:creationId xmlns:p14="http://schemas.microsoft.com/office/powerpoint/2010/main" val="12808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33161-A364-4407-9931-28DFF82C2524}"/>
              </a:ext>
            </a:extLst>
          </p:cNvPr>
          <p:cNvSpPr>
            <a:spLocks noGrp="1"/>
          </p:cNvSpPr>
          <p:nvPr>
            <p:ph type="title"/>
          </p:nvPr>
        </p:nvSpPr>
        <p:spPr/>
        <p:txBody>
          <a:bodyPr/>
          <a:lstStyle/>
          <a:p>
            <a:r>
              <a:rPr lang="en-GB" dirty="0"/>
              <a:t>Similarity or Uniqueness</a:t>
            </a:r>
          </a:p>
        </p:txBody>
      </p:sp>
      <p:sp>
        <p:nvSpPr>
          <p:cNvPr id="3" name="Content Placeholder 2">
            <a:extLst>
              <a:ext uri="{FF2B5EF4-FFF2-40B4-BE49-F238E27FC236}">
                <a16:creationId xmlns:a16="http://schemas.microsoft.com/office/drawing/2014/main" id="{F1A04952-56E9-4EAE-9FC1-91CC5CC0D1BF}"/>
              </a:ext>
            </a:extLst>
          </p:cNvPr>
          <p:cNvSpPr>
            <a:spLocks noGrp="1"/>
          </p:cNvSpPr>
          <p:nvPr>
            <p:ph idx="1"/>
          </p:nvPr>
        </p:nvSpPr>
        <p:spPr/>
        <p:txBody>
          <a:bodyPr/>
          <a:lstStyle/>
          <a:p>
            <a:r>
              <a:rPr lang="en-GB" dirty="0"/>
              <a:t>Business problems that are similar and non-unique </a:t>
            </a:r>
          </a:p>
          <a:p>
            <a:pPr lvl="1"/>
            <a:r>
              <a:rPr lang="en-GB" dirty="0"/>
              <a:t>If you are a software consultancy you </a:t>
            </a:r>
            <a:r>
              <a:rPr lang="en-GB" b="1" dirty="0"/>
              <a:t>must </a:t>
            </a:r>
            <a:r>
              <a:rPr lang="en-GB" dirty="0"/>
              <a:t>focus on these repeatable problems to maximise return</a:t>
            </a:r>
          </a:p>
          <a:p>
            <a:pPr lvl="1"/>
            <a:r>
              <a:rPr lang="en-GB" dirty="0"/>
              <a:t>If you’re not a software consultancy, you </a:t>
            </a:r>
            <a:r>
              <a:rPr lang="en-GB" b="1" dirty="0"/>
              <a:t>must</a:t>
            </a:r>
            <a:r>
              <a:rPr lang="en-GB" dirty="0"/>
              <a:t> focus on the others</a:t>
            </a:r>
          </a:p>
          <a:p>
            <a:r>
              <a:rPr lang="en-GB" dirty="0"/>
              <a:t>A rich vein of unique problems remains</a:t>
            </a:r>
          </a:p>
          <a:p>
            <a:pPr lvl="1"/>
            <a:r>
              <a:rPr lang="en-GB" dirty="0"/>
              <a:t>Business compete on different aspects of their similar products, whether service, quality, style, sophistication, each with can be augmented with AI</a:t>
            </a:r>
          </a:p>
          <a:p>
            <a:endParaRPr lang="en-GB" dirty="0"/>
          </a:p>
        </p:txBody>
      </p:sp>
    </p:spTree>
    <p:extLst>
      <p:ext uri="{BB962C8B-B14F-4D97-AF65-F5344CB8AC3E}">
        <p14:creationId xmlns:p14="http://schemas.microsoft.com/office/powerpoint/2010/main" val="3287432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B3DC9-D4EA-4B9C-825A-174D7A048176}"/>
              </a:ext>
            </a:extLst>
          </p:cNvPr>
          <p:cNvSpPr>
            <a:spLocks noGrp="1"/>
          </p:cNvSpPr>
          <p:nvPr>
            <p:ph type="title"/>
          </p:nvPr>
        </p:nvSpPr>
        <p:spPr/>
        <p:txBody>
          <a:bodyPr/>
          <a:lstStyle/>
          <a:p>
            <a:r>
              <a:rPr lang="en-GB" dirty="0"/>
              <a:t>Know your customer</a:t>
            </a:r>
          </a:p>
        </p:txBody>
      </p:sp>
      <p:sp>
        <p:nvSpPr>
          <p:cNvPr id="3" name="Content Placeholder 2">
            <a:extLst>
              <a:ext uri="{FF2B5EF4-FFF2-40B4-BE49-F238E27FC236}">
                <a16:creationId xmlns:a16="http://schemas.microsoft.com/office/drawing/2014/main" id="{1CDBD352-3FE4-4BAA-812B-10670C229A8D}"/>
              </a:ext>
            </a:extLst>
          </p:cNvPr>
          <p:cNvSpPr>
            <a:spLocks noGrp="1"/>
          </p:cNvSpPr>
          <p:nvPr>
            <p:ph idx="1"/>
          </p:nvPr>
        </p:nvSpPr>
        <p:spPr/>
        <p:txBody>
          <a:bodyPr>
            <a:normAutofit lnSpcReduction="10000"/>
          </a:bodyPr>
          <a:lstStyle/>
          <a:p>
            <a:r>
              <a:rPr lang="en-GB" dirty="0"/>
              <a:t>What makes them proud?</a:t>
            </a:r>
          </a:p>
          <a:p>
            <a:pPr lvl="1"/>
            <a:r>
              <a:rPr lang="en-GB" dirty="0"/>
              <a:t>Shipping reliability</a:t>
            </a:r>
          </a:p>
          <a:p>
            <a:pPr lvl="1"/>
            <a:r>
              <a:rPr lang="en-GB" dirty="0"/>
              <a:t>Stock availability</a:t>
            </a:r>
          </a:p>
          <a:p>
            <a:pPr lvl="1"/>
            <a:r>
              <a:rPr lang="en-GB" dirty="0"/>
              <a:t>Customer satisfaction</a:t>
            </a:r>
          </a:p>
          <a:p>
            <a:pPr lvl="1"/>
            <a:r>
              <a:rPr lang="en-GB" dirty="0"/>
              <a:t>Product quality</a:t>
            </a:r>
          </a:p>
          <a:p>
            <a:r>
              <a:rPr lang="en-GB" dirty="0"/>
              <a:t>These are the key KPIs of strategic success</a:t>
            </a:r>
          </a:p>
          <a:p>
            <a:pPr lvl="1"/>
            <a:r>
              <a:rPr lang="en-GB" dirty="0"/>
              <a:t>The</a:t>
            </a:r>
            <a:r>
              <a:rPr lang="en-GB" b="1" dirty="0"/>
              <a:t> language</a:t>
            </a:r>
            <a:r>
              <a:rPr lang="en-GB" dirty="0"/>
              <a:t> of the business</a:t>
            </a:r>
          </a:p>
          <a:p>
            <a:r>
              <a:rPr lang="en-GB" dirty="0"/>
              <a:t>Not </a:t>
            </a:r>
            <a:r>
              <a:rPr lang="en-GB" dirty="0" err="1"/>
              <a:t>generalisms</a:t>
            </a:r>
            <a:endParaRPr lang="en-GB" dirty="0"/>
          </a:p>
          <a:p>
            <a:pPr lvl="1"/>
            <a:r>
              <a:rPr lang="en-GB" dirty="0"/>
              <a:t>Growing Revenues</a:t>
            </a:r>
          </a:p>
          <a:p>
            <a:pPr lvl="1"/>
            <a:r>
              <a:rPr lang="en-GB" dirty="0"/>
              <a:t>Controlling Costs</a:t>
            </a:r>
          </a:p>
          <a:p>
            <a:pPr lvl="1"/>
            <a:r>
              <a:rPr lang="en-GB" dirty="0"/>
              <a:t>Reducing Risks</a:t>
            </a:r>
          </a:p>
        </p:txBody>
      </p:sp>
    </p:spTree>
    <p:extLst>
      <p:ext uri="{BB962C8B-B14F-4D97-AF65-F5344CB8AC3E}">
        <p14:creationId xmlns:p14="http://schemas.microsoft.com/office/powerpoint/2010/main" val="185415644"/>
      </p:ext>
    </p:extLst>
  </p:cSld>
  <p:clrMapOvr>
    <a:masterClrMapping/>
  </p:clrMapOvr>
</p:sld>
</file>

<file path=ppt/theme/theme1.xml><?xml version="1.0" encoding="utf-8"?>
<a:theme xmlns:a="http://schemas.openxmlformats.org/drawingml/2006/main" name="Elastacloud Slide Dec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Elastacloud Slide Deck</Template>
  <TotalTime>9905</TotalTime>
  <Words>1655</Words>
  <Application>Microsoft Office PowerPoint</Application>
  <PresentationFormat>Widescreen</PresentationFormat>
  <Paragraphs>255</Paragraphs>
  <Slides>47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Arial</vt:lpstr>
      <vt:lpstr>Calibri</vt:lpstr>
      <vt:lpstr>Courier New</vt:lpstr>
      <vt:lpstr>Gill Sans Light</vt:lpstr>
      <vt:lpstr>helvetica neue</vt:lpstr>
      <vt:lpstr>Segoe UI</vt:lpstr>
      <vt:lpstr>Segoe UI Light</vt:lpstr>
      <vt:lpstr>Elastacloud Slide Deck</vt:lpstr>
      <vt:lpstr>Business Outcomes from AI</vt:lpstr>
      <vt:lpstr>Elastacloud; Data on Azure experts</vt:lpstr>
      <vt:lpstr>Positioning</vt:lpstr>
      <vt:lpstr>Top Business Trends</vt:lpstr>
      <vt:lpstr>The questions to answer</vt:lpstr>
      <vt:lpstr>The end goals</vt:lpstr>
      <vt:lpstr>Agreed upon Pillars of Strategic Success</vt:lpstr>
      <vt:lpstr>Similarity or Uniqueness</vt:lpstr>
      <vt:lpstr>Know your customer</vt:lpstr>
      <vt:lpstr>Examples </vt:lpstr>
      <vt:lpstr>Mental Models</vt:lpstr>
      <vt:lpstr>Mental Models</vt:lpstr>
      <vt:lpstr>One Million Clerical Workers What is achievable with a million trained office workers? </vt:lpstr>
      <vt:lpstr>Billy the Kid Reaction Times What if all workers can react and form a course of action in 1 millisecond? </vt:lpstr>
      <vt:lpstr>Auditable Actions What if all actions and their impact were measurable and qualified? </vt:lpstr>
      <vt:lpstr>Cement the views of the Founders What if the decision making process of the hyper-successful founders was cemented and eternally referenceable?  </vt:lpstr>
      <vt:lpstr>All tools are Smart Tools What if every tool used by a business was as smart as a person. A forklift could tell you the context of a crate was the wrong weight. A machine could tell you it was feeling unwell. A room could tell you someone had left a dangerous tool in an unsafe state.  </vt:lpstr>
      <vt:lpstr>Own a Unique Selling Point [perhaps] A system that takes in all available data about a market can become a complete model for that market and can lock out competitors. Owning the most accurate model of power generation, of shoe purchasing dynamics, of stock values - prevents competitors making an entry to provide slim-services (services that complete with established businesses without the overheads of those businesses).</vt:lpstr>
      <vt:lpstr>Structure</vt:lpstr>
      <vt:lpstr>How to get things done in corporations?</vt:lpstr>
      <vt:lpstr>Lean Analytics</vt:lpstr>
      <vt:lpstr>The Agile Process</vt:lpstr>
      <vt:lpstr>Crisp-DM</vt:lpstr>
      <vt:lpstr>Building Data Products</vt:lpstr>
      <vt:lpstr>Two approaches, which one works better?</vt:lpstr>
      <vt:lpstr>Other Approach</vt:lpstr>
      <vt:lpstr>Value of Data Scientists</vt:lpstr>
      <vt:lpstr>When is a model good enough?</vt:lpstr>
      <vt:lpstr>It works on my machine/data set!</vt:lpstr>
      <vt:lpstr>What is a Data Scientist?</vt:lpstr>
      <vt:lpstr>When Data Science works</vt:lpstr>
      <vt:lpstr>When Data Science Projects don’t work</vt:lpstr>
      <vt:lpstr>The thoughts of a Data Scientist</vt:lpstr>
      <vt:lpstr>What should a Data Scientist do?</vt:lpstr>
      <vt:lpstr>Confusing Engineering and Data Science</vt:lpstr>
      <vt:lpstr>Good organization in Data Science</vt:lpstr>
      <vt:lpstr>Teaching Agile to Waterfall thinkers</vt:lpstr>
      <vt:lpstr>Software + Data Science</vt:lpstr>
      <vt:lpstr>Do I have a problem that requires Data Science?</vt:lpstr>
      <vt:lpstr>A real job ad for a Data Scientist!</vt:lpstr>
      <vt:lpstr>With inefficiencies shown in red</vt:lpstr>
      <vt:lpstr>How do I know if it’s working?</vt:lpstr>
      <vt:lpstr>Case Study; ACME.com</vt:lpstr>
      <vt:lpstr>Project Stakeholder View</vt:lpstr>
      <vt:lpstr>Deeper Engineering View</vt:lpstr>
      <vt:lpstr>What next for ACME.com? </vt:lpstr>
      <vt:lpstr>Thanks! 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Outcomes from AI</dc:title>
  <dc:creator>Andy Cross</dc:creator>
  <cp:lastModifiedBy>Andy Cross</cp:lastModifiedBy>
  <cp:revision>16</cp:revision>
  <dcterms:created xsi:type="dcterms:W3CDTF">2018-04-18T09:46:27Z</dcterms:created>
  <dcterms:modified xsi:type="dcterms:W3CDTF">2018-10-21T08:54:06Z</dcterms:modified>
</cp:coreProperties>
</file>

<file path=docProps/thumbnail.jpeg>
</file>